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092" r:id="rId3"/>
    <p:sldId id="1118" r:id="rId5"/>
    <p:sldId id="1105" r:id="rId6"/>
    <p:sldId id="1082" r:id="rId7"/>
    <p:sldId id="1110" r:id="rId8"/>
    <p:sldId id="1104" r:id="rId9"/>
    <p:sldId id="1106" r:id="rId10"/>
    <p:sldId id="1108" r:id="rId11"/>
    <p:sldId id="1109" r:id="rId12"/>
    <p:sldId id="1107" r:id="rId13"/>
    <p:sldId id="1111" r:id="rId14"/>
    <p:sldId id="110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co Zhong" initials="CZ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D300"/>
    <a:srgbClr val="79D200"/>
    <a:srgbClr val="90D127"/>
    <a:srgbClr val="8FD027"/>
    <a:srgbClr val="9DCE4A"/>
    <a:srgbClr val="DA9998"/>
    <a:srgbClr val="7887D6"/>
    <a:srgbClr val="B20000"/>
    <a:srgbClr val="C767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6197"/>
  </p:normalViewPr>
  <p:slideViewPr>
    <p:cSldViewPr snapToGrid="0" showGuides="1">
      <p:cViewPr varScale="1">
        <p:scale>
          <a:sx n="121" d="100"/>
          <a:sy n="121" d="100"/>
        </p:scale>
        <p:origin x="176" y="232"/>
      </p:cViewPr>
      <p:guideLst>
        <p:guide pos="560"/>
        <p:guide pos="7259"/>
        <p:guide orient="horz" pos="803"/>
        <p:guide orient="horz" pos="3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BE6FB-4983-42F5-B216-1A2ADEE7DF7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35503-9D21-443F-BC18-5459550EB72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82EA3-E114-0449-83ED-03403DF10071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>
                <a:sym typeface="+mn-ea"/>
              </a:rPr>
              <a:t>preprecessing: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https://www.section.io/engineering-education/image-preprocessing-in-python/</a:t>
            </a:r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https://waxy.org/2022/08/exploring-12-million-of-the-images-used-to-train-stable-diffusions-image-generator/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https://laion-aesthetic.datasette.io/laion-aesthetic-6pls/images</a:t>
            </a:r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https://vcai.mpi-inf.mpg.de/projects/DragGAN/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https://github.com/XingangPan/DragGAN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https://github.com/zhaoyun0071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https://zeqiang-lai.github.io/blog/posts/ai/drag_gan/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https://www.leiphone.com/category/yanxishe/tub6kY2SpdAXO77P.html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https://zhuanlan.zhihu.com/p/62746494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https://zhuanlan.zhihu.com/p/630910510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https://blog.csdn.net/weixin_45987920/article/details/105158483</a:t>
            </a:r>
            <a:endParaRPr>
              <a:sym typeface="+mn-ea"/>
            </a:endParaRPr>
          </a:p>
          <a:p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https://www.kaggle.com/competitions/stable-diffusion-image-to-prompts/code?competitionId=45917&amp;sortBy=voteCount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https://www.kaggle.com/code/leonidkulyk/lb-0-45836-blip-clip-clip-interrogator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https://www.cutout.pro/photo-editing-background/upload</a:t>
            </a:r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>
                <a:sym typeface="+mn-ea"/>
              </a:rPr>
              <a:t>https://www.kaggle.com/competitions/stable-diffusion-image-to-prompts/code?competitionId=45917&amp;sortBy=voteCount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https://developer.aliyun.com/article/1215455</a:t>
            </a:r>
            <a:endParaRPr>
              <a:sym typeface="+mn-ea"/>
            </a:endParaRPr>
          </a:p>
          <a:p>
            <a:r>
              <a:rPr>
                <a:sym typeface="+mn-ea"/>
              </a:rPr>
              <a:t>https://github.com/apple/ml-stable-diffusion/tree/main/python_coreml_stable_diffusion</a:t>
            </a:r>
            <a:endParaRPr>
              <a:sym typeface="+mn-ea"/>
            </a:endParaRPr>
          </a:p>
          <a:p>
            <a:endParaRPr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电脑屏幕的照片上有字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9" name="ïsḻïḓè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gradFill>
            <a:gsLst>
              <a:gs pos="53000">
                <a:schemeClr val="tx1">
                  <a:alpha val="0"/>
                </a:schemeClr>
              </a:gs>
              <a:gs pos="94000">
                <a:schemeClr val="tx1">
                  <a:alpha val="5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399312" y="1704556"/>
            <a:ext cx="6119588" cy="1006429"/>
          </a:xfrm>
        </p:spPr>
        <p:txBody>
          <a:bodyPr wrap="square" anchor="b">
            <a:spAutoFit/>
          </a:bodyPr>
          <a:lstStyle>
            <a:lvl1pPr algn="l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399312" y="2675753"/>
            <a:ext cx="6119588" cy="535531"/>
          </a:xfr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Click to edit Master subtitle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  <a:endParaRPr lang="en-US" altLang="zh-CN" dirty="0"/>
          </a:p>
        </p:txBody>
      </p:sp>
      <p:sp>
        <p:nvSpPr>
          <p:cNvPr id="10" name="íSlïḍè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635"/>
            <a:ext cx="12192635" cy="6854825"/>
          </a:xfrm>
          <a:prstGeom prst="rect">
            <a:avLst/>
          </a:prstGeom>
        </p:spPr>
      </p:pic>
      <p:sp>
        <p:nvSpPr>
          <p:cNvPr id="5" name="iṡḷîḋé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1920424" y="2179409"/>
            <a:ext cx="4669061" cy="1133475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1920424" y="3412441"/>
            <a:ext cx="4669061" cy="9657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9" name="ïŝļîḓé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电脑屏幕的照片上有字&#10;&#10;中度可信度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  <p:sp>
        <p:nvSpPr>
          <p:cNvPr id="9" name="ïṣḷiḍè"/>
          <p:cNvSpPr/>
          <p:nvPr userDrawn="1"/>
        </p:nvSpPr>
        <p:spPr>
          <a:xfrm>
            <a:off x="0" y="610"/>
            <a:ext cx="12192000" cy="6856781"/>
          </a:xfrm>
          <a:prstGeom prst="rect">
            <a:avLst/>
          </a:prstGeom>
          <a:gradFill>
            <a:gsLst>
              <a:gs pos="53000">
                <a:schemeClr val="tx1">
                  <a:alpha val="0"/>
                </a:schemeClr>
              </a:gs>
              <a:gs pos="94000">
                <a:schemeClr val="tx1">
                  <a:alpha val="5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ïṧļïďê"/>
          <p:cNvSpPr/>
          <p:nvPr/>
        </p:nvSpPr>
        <p:spPr>
          <a:xfrm>
            <a:off x="12191318" y="0"/>
            <a:ext cx="684" cy="13546"/>
          </a:xfrm>
          <a:custGeom>
            <a:avLst/>
            <a:gdLst>
              <a:gd name="connsiteX0" fmla="*/ 0 w 684"/>
              <a:gd name="connsiteY0" fmla="*/ 0 h 13546"/>
              <a:gd name="connsiteX1" fmla="*/ 684 w 684"/>
              <a:gd name="connsiteY1" fmla="*/ 0 h 13546"/>
              <a:gd name="connsiteX2" fmla="*/ 684 w 684"/>
              <a:gd name="connsiteY2" fmla="*/ 13546 h 13546"/>
              <a:gd name="connsiteX3" fmla="*/ 0 w 684"/>
              <a:gd name="connsiteY3" fmla="*/ 0 h 1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" h="13546">
                <a:moveTo>
                  <a:pt x="0" y="0"/>
                </a:moveTo>
                <a:lnTo>
                  <a:pt x="684" y="0"/>
                </a:lnTo>
                <a:lnTo>
                  <a:pt x="684" y="1354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401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5384800" y="1503305"/>
            <a:ext cx="6134098" cy="1433854"/>
          </a:xfrm>
        </p:spPr>
        <p:txBody>
          <a:bodyPr wrap="square" anchor="b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Thank you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7867649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r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r">
              <a:spcBef>
                <a:spcPct val="0"/>
              </a:spcBef>
            </a:pPr>
            <a:r>
              <a:rPr lang="en-US" altLang="zh-CN" dirty="0"/>
              <a:t>Speaker name and title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673100" y="6109859"/>
            <a:ext cx="3651251" cy="180659"/>
          </a:xfrm>
        </p:spPr>
        <p:txBody>
          <a:bodyPr vert="horz" wrap="none" lIns="91440" tIns="45720" rIns="91440" bIns="45720" rtlCol="0" anchor="ctr">
            <a:noAutofit/>
          </a:bodyPr>
          <a:lstStyle>
            <a:lvl1pPr marL="0" indent="0" algn="l">
              <a:buNone/>
              <a:defRPr lang="zh-CN" altLang="en-US" sz="1000" b="0" dirty="0" smtClean="0">
                <a:ln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/>
            <a:r>
              <a:rPr lang="en-US" altLang="zh-CN" dirty="0"/>
              <a:t>www.islide.cc</a:t>
            </a:r>
            <a:endParaRPr lang="en-US" altLang="zh-CN" dirty="0"/>
          </a:p>
        </p:txBody>
      </p:sp>
      <p:sp>
        <p:nvSpPr>
          <p:cNvPr id="10" name="išļîde"/>
          <p:cNvSpPr/>
          <p:nvPr userDrawn="1"/>
        </p:nvSpPr>
        <p:spPr>
          <a:xfrm>
            <a:off x="11248363" y="723185"/>
            <a:ext cx="156308" cy="155816"/>
          </a:xfrm>
          <a:custGeom>
            <a:avLst/>
            <a:gdLst>
              <a:gd name="T0" fmla="*/ 11110 w 11261"/>
              <a:gd name="T1" fmla="*/ 10553 h 11226"/>
              <a:gd name="T2" fmla="*/ 9203 w 11261"/>
              <a:gd name="T3" fmla="*/ 8512 h 11226"/>
              <a:gd name="T4" fmla="*/ 10401 w 11261"/>
              <a:gd name="T5" fmla="*/ 5199 h 11226"/>
              <a:gd name="T6" fmla="*/ 5200 w 11261"/>
              <a:gd name="T7" fmla="*/ 0 h 11226"/>
              <a:gd name="T8" fmla="*/ 0 w 11261"/>
              <a:gd name="T9" fmla="*/ 5199 h 11226"/>
              <a:gd name="T10" fmla="*/ 5200 w 11261"/>
              <a:gd name="T11" fmla="*/ 10398 h 11226"/>
              <a:gd name="T12" fmla="*/ 7352 w 11261"/>
              <a:gd name="T13" fmla="*/ 9932 h 11226"/>
              <a:gd name="T14" fmla="*/ 7550 w 11261"/>
              <a:gd name="T15" fmla="*/ 9403 h 11226"/>
              <a:gd name="T16" fmla="*/ 7021 w 11261"/>
              <a:gd name="T17" fmla="*/ 9205 h 11226"/>
              <a:gd name="T18" fmla="*/ 5200 w 11261"/>
              <a:gd name="T19" fmla="*/ 9598 h 11226"/>
              <a:gd name="T20" fmla="*/ 800 w 11261"/>
              <a:gd name="T21" fmla="*/ 5199 h 11226"/>
              <a:gd name="T22" fmla="*/ 5200 w 11261"/>
              <a:gd name="T23" fmla="*/ 800 h 11226"/>
              <a:gd name="T24" fmla="*/ 9599 w 11261"/>
              <a:gd name="T25" fmla="*/ 5199 h 11226"/>
              <a:gd name="T26" fmla="*/ 8373 w 11261"/>
              <a:gd name="T27" fmla="*/ 8246 h 11226"/>
              <a:gd name="T28" fmla="*/ 8384 w 11261"/>
              <a:gd name="T29" fmla="*/ 8811 h 11226"/>
              <a:gd name="T30" fmla="*/ 8425 w 11261"/>
              <a:gd name="T31" fmla="*/ 8837 h 11226"/>
              <a:gd name="T32" fmla="*/ 8455 w 11261"/>
              <a:gd name="T33" fmla="*/ 8887 h 11226"/>
              <a:gd name="T34" fmla="*/ 10523 w 11261"/>
              <a:gd name="T35" fmla="*/ 11099 h 11226"/>
              <a:gd name="T36" fmla="*/ 10816 w 11261"/>
              <a:gd name="T37" fmla="*/ 11226 h 11226"/>
              <a:gd name="T38" fmla="*/ 11089 w 11261"/>
              <a:gd name="T39" fmla="*/ 11118 h 11226"/>
              <a:gd name="T40" fmla="*/ 11110 w 11261"/>
              <a:gd name="T41" fmla="*/ 10553 h 1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61" h="11226">
                <a:moveTo>
                  <a:pt x="11110" y="10553"/>
                </a:moveTo>
                <a:lnTo>
                  <a:pt x="9203" y="8512"/>
                </a:lnTo>
                <a:cubicBezTo>
                  <a:pt x="9977" y="7581"/>
                  <a:pt x="10401" y="6420"/>
                  <a:pt x="10401" y="5199"/>
                </a:cubicBezTo>
                <a:cubicBezTo>
                  <a:pt x="10401" y="2333"/>
                  <a:pt x="8068" y="0"/>
                  <a:pt x="5200" y="0"/>
                </a:cubicBezTo>
                <a:cubicBezTo>
                  <a:pt x="2333" y="0"/>
                  <a:pt x="0" y="2333"/>
                  <a:pt x="0" y="5199"/>
                </a:cubicBezTo>
                <a:cubicBezTo>
                  <a:pt x="0" y="8065"/>
                  <a:pt x="2333" y="10398"/>
                  <a:pt x="5200" y="10398"/>
                </a:cubicBezTo>
                <a:cubicBezTo>
                  <a:pt x="5950" y="10398"/>
                  <a:pt x="6675" y="10241"/>
                  <a:pt x="7352" y="9932"/>
                </a:cubicBezTo>
                <a:cubicBezTo>
                  <a:pt x="7554" y="9839"/>
                  <a:pt x="7642" y="9603"/>
                  <a:pt x="7550" y="9403"/>
                </a:cubicBezTo>
                <a:cubicBezTo>
                  <a:pt x="7457" y="9200"/>
                  <a:pt x="7221" y="9112"/>
                  <a:pt x="7021" y="9205"/>
                </a:cubicBezTo>
                <a:cubicBezTo>
                  <a:pt x="6447" y="9465"/>
                  <a:pt x="5834" y="9598"/>
                  <a:pt x="5200" y="9598"/>
                </a:cubicBezTo>
                <a:cubicBezTo>
                  <a:pt x="2774" y="9598"/>
                  <a:pt x="800" y="7624"/>
                  <a:pt x="800" y="5199"/>
                </a:cubicBezTo>
                <a:cubicBezTo>
                  <a:pt x="800" y="2774"/>
                  <a:pt x="2774" y="800"/>
                  <a:pt x="5200" y="800"/>
                </a:cubicBezTo>
                <a:cubicBezTo>
                  <a:pt x="7625" y="800"/>
                  <a:pt x="9599" y="2774"/>
                  <a:pt x="9599" y="5199"/>
                </a:cubicBezTo>
                <a:cubicBezTo>
                  <a:pt x="9599" y="6341"/>
                  <a:pt x="9162" y="7422"/>
                  <a:pt x="8373" y="8246"/>
                </a:cubicBezTo>
                <a:cubicBezTo>
                  <a:pt x="8221" y="8405"/>
                  <a:pt x="8225" y="8659"/>
                  <a:pt x="8384" y="8811"/>
                </a:cubicBezTo>
                <a:cubicBezTo>
                  <a:pt x="8397" y="8822"/>
                  <a:pt x="8412" y="8826"/>
                  <a:pt x="8425" y="8837"/>
                </a:cubicBezTo>
                <a:cubicBezTo>
                  <a:pt x="8436" y="8852"/>
                  <a:pt x="8442" y="8871"/>
                  <a:pt x="8455" y="8887"/>
                </a:cubicBezTo>
                <a:lnTo>
                  <a:pt x="10523" y="11099"/>
                </a:lnTo>
                <a:cubicBezTo>
                  <a:pt x="10601" y="11183"/>
                  <a:pt x="10708" y="11226"/>
                  <a:pt x="10816" y="11226"/>
                </a:cubicBezTo>
                <a:cubicBezTo>
                  <a:pt x="10915" y="11226"/>
                  <a:pt x="11012" y="11189"/>
                  <a:pt x="11089" y="11118"/>
                </a:cubicBezTo>
                <a:cubicBezTo>
                  <a:pt x="11252" y="10968"/>
                  <a:pt x="11261" y="10714"/>
                  <a:pt x="11110" y="10553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368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CC49-33DC-0540-BD28-C65A3A47AD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C3B-D1D5-6F40-B92E-C50326C591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CC49-33DC-0540-BD28-C65A3A47AD0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A1C3B-D1D5-6F40-B92E-C50326C591A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2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2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5401732" y="6235704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3"/>
          </p:nvPr>
        </p:nvSpPr>
        <p:spPr>
          <a:xfrm>
            <a:off x="660402" y="6235704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>
          <a:xfrm>
            <a:off x="8971305" y="6235704"/>
            <a:ext cx="2547595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9" Type="http://schemas.openxmlformats.org/officeDocument/2006/relationships/notesSlide" Target="../notesSlides/notesSlide10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203.xml"/><Relationship Id="rId26" Type="http://schemas.openxmlformats.org/officeDocument/2006/relationships/image" Target="../media/image63.png"/><Relationship Id="rId25" Type="http://schemas.openxmlformats.org/officeDocument/2006/relationships/image" Target="../media/image62.png"/><Relationship Id="rId24" Type="http://schemas.openxmlformats.org/officeDocument/2006/relationships/image" Target="../media/image61.png"/><Relationship Id="rId23" Type="http://schemas.openxmlformats.org/officeDocument/2006/relationships/image" Target="../media/image60.png"/><Relationship Id="rId22" Type="http://schemas.openxmlformats.org/officeDocument/2006/relationships/image" Target="../media/image59.png"/><Relationship Id="rId21" Type="http://schemas.openxmlformats.org/officeDocument/2006/relationships/tags" Target="../tags/tag202.xml"/><Relationship Id="rId20" Type="http://schemas.openxmlformats.org/officeDocument/2006/relationships/tags" Target="../tags/tag201.xml"/><Relationship Id="rId2" Type="http://schemas.openxmlformats.org/officeDocument/2006/relationships/image" Target="../media/image37.jpeg"/><Relationship Id="rId19" Type="http://schemas.openxmlformats.org/officeDocument/2006/relationships/tags" Target="../tags/tag200.xml"/><Relationship Id="rId18" Type="http://schemas.openxmlformats.org/officeDocument/2006/relationships/tags" Target="../tags/tag199.xml"/><Relationship Id="rId17" Type="http://schemas.openxmlformats.org/officeDocument/2006/relationships/tags" Target="../tags/tag198.xml"/><Relationship Id="rId16" Type="http://schemas.openxmlformats.org/officeDocument/2006/relationships/tags" Target="../tags/tag197.xml"/><Relationship Id="rId15" Type="http://schemas.openxmlformats.org/officeDocument/2006/relationships/tags" Target="../tags/tag196.xml"/><Relationship Id="rId14" Type="http://schemas.openxmlformats.org/officeDocument/2006/relationships/tags" Target="../tags/tag195.xml"/><Relationship Id="rId13" Type="http://schemas.openxmlformats.org/officeDocument/2006/relationships/tags" Target="../tags/tag194.xml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11.xml"/><Relationship Id="rId8" Type="http://schemas.openxmlformats.org/officeDocument/2006/relationships/tags" Target="../tags/tag210.xml"/><Relationship Id="rId7" Type="http://schemas.openxmlformats.org/officeDocument/2006/relationships/tags" Target="../tags/tag209.xml"/><Relationship Id="rId6" Type="http://schemas.openxmlformats.org/officeDocument/2006/relationships/tags" Target="../tags/tag208.xml"/><Relationship Id="rId5" Type="http://schemas.openxmlformats.org/officeDocument/2006/relationships/tags" Target="../tags/tag207.xml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9" Type="http://schemas.openxmlformats.org/officeDocument/2006/relationships/notesSlide" Target="../notesSlides/notesSlide11.xml"/><Relationship Id="rId28" Type="http://schemas.openxmlformats.org/officeDocument/2006/relationships/slideLayout" Target="../slideLayouts/slideLayout3.xml"/><Relationship Id="rId27" Type="http://schemas.openxmlformats.org/officeDocument/2006/relationships/tags" Target="../tags/tag227.xml"/><Relationship Id="rId26" Type="http://schemas.openxmlformats.org/officeDocument/2006/relationships/tags" Target="../tags/tag226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image" Target="../media/image66.png"/><Relationship Id="rId2" Type="http://schemas.openxmlformats.org/officeDocument/2006/relationships/tags" Target="../tags/tag204.xml"/><Relationship Id="rId19" Type="http://schemas.openxmlformats.org/officeDocument/2006/relationships/image" Target="../media/image65.png"/><Relationship Id="rId18" Type="http://schemas.openxmlformats.org/officeDocument/2006/relationships/tags" Target="../tags/tag220.xml"/><Relationship Id="rId17" Type="http://schemas.openxmlformats.org/officeDocument/2006/relationships/tags" Target="../tags/tag219.xml"/><Relationship Id="rId16" Type="http://schemas.openxmlformats.org/officeDocument/2006/relationships/tags" Target="../tags/tag218.xml"/><Relationship Id="rId15" Type="http://schemas.openxmlformats.org/officeDocument/2006/relationships/tags" Target="../tags/tag217.xml"/><Relationship Id="rId14" Type="http://schemas.openxmlformats.org/officeDocument/2006/relationships/tags" Target="../tags/tag216.xml"/><Relationship Id="rId13" Type="http://schemas.openxmlformats.org/officeDocument/2006/relationships/tags" Target="../tags/tag215.xml"/><Relationship Id="rId12" Type="http://schemas.openxmlformats.org/officeDocument/2006/relationships/tags" Target="../tags/tag214.xml"/><Relationship Id="rId11" Type="http://schemas.openxmlformats.org/officeDocument/2006/relationships/tags" Target="../tags/tag213.xml"/><Relationship Id="rId10" Type="http://schemas.openxmlformats.org/officeDocument/2006/relationships/tags" Target="../tags/tag212.xml"/><Relationship Id="rId1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29.xml"/><Relationship Id="rId1" Type="http://schemas.openxmlformats.org/officeDocument/2006/relationships/tags" Target="../tags/tag2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5.jpeg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11.xml"/><Relationship Id="rId15" Type="http://schemas.openxmlformats.org/officeDocument/2006/relationships/image" Target="../media/image11.png"/><Relationship Id="rId14" Type="http://schemas.openxmlformats.org/officeDocument/2006/relationships/image" Target="../media/image10.png"/><Relationship Id="rId13" Type="http://schemas.openxmlformats.org/officeDocument/2006/relationships/image" Target="../media/image9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image" Target="../media/image13.png"/><Relationship Id="rId7" Type="http://schemas.openxmlformats.org/officeDocument/2006/relationships/tags" Target="../tags/tag17.xml"/><Relationship Id="rId6" Type="http://schemas.openxmlformats.org/officeDocument/2006/relationships/image" Target="../media/image12.png"/><Relationship Id="rId54" Type="http://schemas.openxmlformats.org/officeDocument/2006/relationships/notesSlide" Target="../notesSlides/notesSlide3.xml"/><Relationship Id="rId53" Type="http://schemas.openxmlformats.org/officeDocument/2006/relationships/slideLayout" Target="../slideLayouts/slideLayout3.xml"/><Relationship Id="rId52" Type="http://schemas.openxmlformats.org/officeDocument/2006/relationships/tags" Target="../tags/tag51.xml"/><Relationship Id="rId51" Type="http://schemas.openxmlformats.org/officeDocument/2006/relationships/image" Target="../media/image11.png"/><Relationship Id="rId50" Type="http://schemas.openxmlformats.org/officeDocument/2006/relationships/tags" Target="../tags/tag50.xml"/><Relationship Id="rId5" Type="http://schemas.openxmlformats.org/officeDocument/2006/relationships/tags" Target="../tags/tag16.xml"/><Relationship Id="rId49" Type="http://schemas.openxmlformats.org/officeDocument/2006/relationships/tags" Target="../tags/tag49.xml"/><Relationship Id="rId48" Type="http://schemas.openxmlformats.org/officeDocument/2006/relationships/tags" Target="../tags/tag48.xml"/><Relationship Id="rId47" Type="http://schemas.openxmlformats.org/officeDocument/2006/relationships/tags" Target="../tags/tag47.xml"/><Relationship Id="rId46" Type="http://schemas.openxmlformats.org/officeDocument/2006/relationships/tags" Target="../tags/tag46.xml"/><Relationship Id="rId45" Type="http://schemas.openxmlformats.org/officeDocument/2006/relationships/image" Target="../media/image4.png"/><Relationship Id="rId44" Type="http://schemas.openxmlformats.org/officeDocument/2006/relationships/tags" Target="../tags/tag45.xml"/><Relationship Id="rId43" Type="http://schemas.openxmlformats.org/officeDocument/2006/relationships/image" Target="../media/image21.png"/><Relationship Id="rId42" Type="http://schemas.openxmlformats.org/officeDocument/2006/relationships/image" Target="../media/image20.png"/><Relationship Id="rId41" Type="http://schemas.openxmlformats.org/officeDocument/2006/relationships/image" Target="../media/image19.png"/><Relationship Id="rId40" Type="http://schemas.openxmlformats.org/officeDocument/2006/relationships/image" Target="../media/image18.png"/><Relationship Id="rId4" Type="http://schemas.openxmlformats.org/officeDocument/2006/relationships/tags" Target="../tags/tag15.xml"/><Relationship Id="rId39" Type="http://schemas.openxmlformats.org/officeDocument/2006/relationships/image" Target="../media/image17.png"/><Relationship Id="rId38" Type="http://schemas.openxmlformats.org/officeDocument/2006/relationships/tags" Target="../tags/tag44.xml"/><Relationship Id="rId37" Type="http://schemas.openxmlformats.org/officeDocument/2006/relationships/tags" Target="../tags/tag43.xml"/><Relationship Id="rId36" Type="http://schemas.openxmlformats.org/officeDocument/2006/relationships/tags" Target="../tags/tag42.xml"/><Relationship Id="rId35" Type="http://schemas.openxmlformats.org/officeDocument/2006/relationships/tags" Target="../tags/tag41.xml"/><Relationship Id="rId34" Type="http://schemas.openxmlformats.org/officeDocument/2006/relationships/tags" Target="../tags/tag40.xml"/><Relationship Id="rId33" Type="http://schemas.openxmlformats.org/officeDocument/2006/relationships/tags" Target="../tags/tag39.xml"/><Relationship Id="rId32" Type="http://schemas.openxmlformats.org/officeDocument/2006/relationships/tags" Target="../tags/tag38.xml"/><Relationship Id="rId31" Type="http://schemas.openxmlformats.org/officeDocument/2006/relationships/tags" Target="../tags/tag37.xml"/><Relationship Id="rId30" Type="http://schemas.openxmlformats.org/officeDocument/2006/relationships/tags" Target="../tags/tag36.xml"/><Relationship Id="rId3" Type="http://schemas.openxmlformats.org/officeDocument/2006/relationships/tags" Target="../tags/tag14.xml"/><Relationship Id="rId29" Type="http://schemas.openxmlformats.org/officeDocument/2006/relationships/tags" Target="../tags/tag35.xml"/><Relationship Id="rId28" Type="http://schemas.openxmlformats.org/officeDocument/2006/relationships/tags" Target="../tags/tag34.xml"/><Relationship Id="rId27" Type="http://schemas.openxmlformats.org/officeDocument/2006/relationships/tags" Target="../tags/tag33.xml"/><Relationship Id="rId26" Type="http://schemas.openxmlformats.org/officeDocument/2006/relationships/tags" Target="../tags/tag32.xml"/><Relationship Id="rId25" Type="http://schemas.openxmlformats.org/officeDocument/2006/relationships/tags" Target="../tags/tag31.xml"/><Relationship Id="rId24" Type="http://schemas.openxmlformats.org/officeDocument/2006/relationships/tags" Target="../tags/tag30.xml"/><Relationship Id="rId23" Type="http://schemas.openxmlformats.org/officeDocument/2006/relationships/tags" Target="../tags/tag29.xml"/><Relationship Id="rId22" Type="http://schemas.openxmlformats.org/officeDocument/2006/relationships/tags" Target="../tags/tag28.xml"/><Relationship Id="rId21" Type="http://schemas.openxmlformats.org/officeDocument/2006/relationships/tags" Target="../tags/tag27.xml"/><Relationship Id="rId20" Type="http://schemas.openxmlformats.org/officeDocument/2006/relationships/tags" Target="../tags/tag26.xml"/><Relationship Id="rId2" Type="http://schemas.openxmlformats.org/officeDocument/2006/relationships/tags" Target="../tags/tag13.xml"/><Relationship Id="rId19" Type="http://schemas.openxmlformats.org/officeDocument/2006/relationships/tags" Target="../tags/tag25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image" Target="../media/image16.png"/><Relationship Id="rId13" Type="http://schemas.openxmlformats.org/officeDocument/2006/relationships/tags" Target="../tags/tag20.xml"/><Relationship Id="rId12" Type="http://schemas.openxmlformats.org/officeDocument/2006/relationships/image" Target="../media/image15.png"/><Relationship Id="rId11" Type="http://schemas.openxmlformats.org/officeDocument/2006/relationships/tags" Target="../tags/tag19.xml"/><Relationship Id="rId10" Type="http://schemas.openxmlformats.org/officeDocument/2006/relationships/image" Target="../media/image14.png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4" Type="http://schemas.openxmlformats.org/officeDocument/2006/relationships/notesSlide" Target="../notesSlides/notesSlide4.xml"/><Relationship Id="rId43" Type="http://schemas.openxmlformats.org/officeDocument/2006/relationships/slideLayout" Target="../slideLayouts/slideLayout3.xml"/><Relationship Id="rId42" Type="http://schemas.openxmlformats.org/officeDocument/2006/relationships/tags" Target="../tags/tag84.xml"/><Relationship Id="rId41" Type="http://schemas.openxmlformats.org/officeDocument/2006/relationships/image" Target="../media/image30.png"/><Relationship Id="rId40" Type="http://schemas.openxmlformats.org/officeDocument/2006/relationships/image" Target="../media/image29.png"/><Relationship Id="rId4" Type="http://schemas.openxmlformats.org/officeDocument/2006/relationships/tags" Target="../tags/tag55.xml"/><Relationship Id="rId39" Type="http://schemas.openxmlformats.org/officeDocument/2006/relationships/image" Target="../media/image28.png"/><Relationship Id="rId38" Type="http://schemas.openxmlformats.org/officeDocument/2006/relationships/image" Target="../media/image27.jpeg"/><Relationship Id="rId37" Type="http://schemas.openxmlformats.org/officeDocument/2006/relationships/image" Target="../media/image26.png"/><Relationship Id="rId36" Type="http://schemas.openxmlformats.org/officeDocument/2006/relationships/image" Target="../media/image25.png"/><Relationship Id="rId35" Type="http://schemas.openxmlformats.org/officeDocument/2006/relationships/tags" Target="../tags/tag83.xml"/><Relationship Id="rId34" Type="http://schemas.openxmlformats.org/officeDocument/2006/relationships/tags" Target="../tags/tag82.xml"/><Relationship Id="rId33" Type="http://schemas.openxmlformats.org/officeDocument/2006/relationships/tags" Target="../tags/tag81.xml"/><Relationship Id="rId32" Type="http://schemas.openxmlformats.org/officeDocument/2006/relationships/tags" Target="../tags/tag80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54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tags" Target="../tags/tag71.xml"/><Relationship Id="rId22" Type="http://schemas.openxmlformats.org/officeDocument/2006/relationships/tags" Target="../tags/tag70.xml"/><Relationship Id="rId21" Type="http://schemas.openxmlformats.org/officeDocument/2006/relationships/image" Target="../media/image24.png"/><Relationship Id="rId20" Type="http://schemas.openxmlformats.org/officeDocument/2006/relationships/tags" Target="../tags/tag69.xml"/><Relationship Id="rId2" Type="http://schemas.openxmlformats.org/officeDocument/2006/relationships/tags" Target="../tags/tag53.xml"/><Relationship Id="rId19" Type="http://schemas.openxmlformats.org/officeDocument/2006/relationships/image" Target="../media/image23.png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image" Target="../media/image22.png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image" Target="../media/image32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85.xml"/><Relationship Id="rId19" Type="http://schemas.openxmlformats.org/officeDocument/2006/relationships/slideLayout" Target="../slideLayouts/slideLayout3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image" Target="../media/image33.png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6" Type="http://schemas.openxmlformats.org/officeDocument/2006/relationships/notesSlide" Target="../notesSlides/notesSlide6.xml"/><Relationship Id="rId25" Type="http://schemas.openxmlformats.org/officeDocument/2006/relationships/slideLayout" Target="../slideLayouts/slideLayout3.xml"/><Relationship Id="rId24" Type="http://schemas.openxmlformats.org/officeDocument/2006/relationships/tags" Target="../tags/tag119.xml"/><Relationship Id="rId23" Type="http://schemas.openxmlformats.org/officeDocument/2006/relationships/image" Target="../media/image37.jpeg"/><Relationship Id="rId22" Type="http://schemas.openxmlformats.org/officeDocument/2006/relationships/image" Target="../media/image36.jpeg"/><Relationship Id="rId21" Type="http://schemas.openxmlformats.org/officeDocument/2006/relationships/image" Target="../media/image35.png"/><Relationship Id="rId20" Type="http://schemas.openxmlformats.org/officeDocument/2006/relationships/tags" Target="../tags/tag118.xml"/><Relationship Id="rId2" Type="http://schemas.openxmlformats.org/officeDocument/2006/relationships/image" Target="../media/image34.png"/><Relationship Id="rId19" Type="http://schemas.openxmlformats.org/officeDocument/2006/relationships/tags" Target="../tags/tag11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10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image" Target="../media/image33.png"/><Relationship Id="rId5" Type="http://schemas.openxmlformats.org/officeDocument/2006/relationships/tags" Target="../tags/tag122.xml"/><Relationship Id="rId4" Type="http://schemas.openxmlformats.org/officeDocument/2006/relationships/image" Target="../media/image39.png"/><Relationship Id="rId34" Type="http://schemas.openxmlformats.org/officeDocument/2006/relationships/notesSlide" Target="../notesSlides/notesSlide7.xml"/><Relationship Id="rId33" Type="http://schemas.openxmlformats.org/officeDocument/2006/relationships/slideLayout" Target="../slideLayouts/slideLayout3.xml"/><Relationship Id="rId32" Type="http://schemas.openxmlformats.org/officeDocument/2006/relationships/tags" Target="../tags/tag142.xml"/><Relationship Id="rId31" Type="http://schemas.openxmlformats.org/officeDocument/2006/relationships/tags" Target="../tags/tag141.xml"/><Relationship Id="rId30" Type="http://schemas.openxmlformats.org/officeDocument/2006/relationships/image" Target="../media/image45.png"/><Relationship Id="rId3" Type="http://schemas.openxmlformats.org/officeDocument/2006/relationships/tags" Target="../tags/tag121.xml"/><Relationship Id="rId29" Type="http://schemas.openxmlformats.org/officeDocument/2006/relationships/tags" Target="../tags/tag140.xml"/><Relationship Id="rId28" Type="http://schemas.openxmlformats.org/officeDocument/2006/relationships/image" Target="../media/image44.png"/><Relationship Id="rId27" Type="http://schemas.openxmlformats.org/officeDocument/2006/relationships/tags" Target="../tags/tag139.xml"/><Relationship Id="rId26" Type="http://schemas.openxmlformats.org/officeDocument/2006/relationships/tags" Target="../tags/tag138.xml"/><Relationship Id="rId25" Type="http://schemas.openxmlformats.org/officeDocument/2006/relationships/tags" Target="../tags/tag137.xml"/><Relationship Id="rId24" Type="http://schemas.openxmlformats.org/officeDocument/2006/relationships/tags" Target="../tags/tag136.xml"/><Relationship Id="rId23" Type="http://schemas.openxmlformats.org/officeDocument/2006/relationships/image" Target="../media/image43.png"/><Relationship Id="rId22" Type="http://schemas.openxmlformats.org/officeDocument/2006/relationships/tags" Target="../tags/tag135.xml"/><Relationship Id="rId21" Type="http://schemas.openxmlformats.org/officeDocument/2006/relationships/image" Target="../media/image42.png"/><Relationship Id="rId20" Type="http://schemas.openxmlformats.org/officeDocument/2006/relationships/tags" Target="../tags/tag134.xml"/><Relationship Id="rId2" Type="http://schemas.openxmlformats.org/officeDocument/2006/relationships/image" Target="../media/image38.png"/><Relationship Id="rId19" Type="http://schemas.openxmlformats.org/officeDocument/2006/relationships/tags" Target="../tags/tag133.xml"/><Relationship Id="rId18" Type="http://schemas.openxmlformats.org/officeDocument/2006/relationships/tags" Target="../tags/tag132.xml"/><Relationship Id="rId17" Type="http://schemas.openxmlformats.org/officeDocument/2006/relationships/tags" Target="../tags/tag131.xml"/><Relationship Id="rId16" Type="http://schemas.openxmlformats.org/officeDocument/2006/relationships/tags" Target="../tags/tag130.xml"/><Relationship Id="rId15" Type="http://schemas.openxmlformats.org/officeDocument/2006/relationships/tags" Target="../tags/tag129.xml"/><Relationship Id="rId14" Type="http://schemas.openxmlformats.org/officeDocument/2006/relationships/image" Target="../media/image41.png"/><Relationship Id="rId13" Type="http://schemas.openxmlformats.org/officeDocument/2006/relationships/tags" Target="../tags/tag128.xml"/><Relationship Id="rId12" Type="http://schemas.openxmlformats.org/officeDocument/2006/relationships/tags" Target="../tags/tag127.xml"/><Relationship Id="rId11" Type="http://schemas.openxmlformats.org/officeDocument/2006/relationships/tags" Target="../tags/tag126.xml"/><Relationship Id="rId10" Type="http://schemas.openxmlformats.org/officeDocument/2006/relationships/image" Target="../media/image40.png"/><Relationship Id="rId1" Type="http://schemas.openxmlformats.org/officeDocument/2006/relationships/tags" Target="../tags/tag12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image" Target="../media/image46.png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2" Type="http://schemas.openxmlformats.org/officeDocument/2006/relationships/notesSlide" Target="../notesSlides/notesSlide8.xml"/><Relationship Id="rId31" Type="http://schemas.openxmlformats.org/officeDocument/2006/relationships/slideLayout" Target="../slideLayouts/slideLayout3.xml"/><Relationship Id="rId30" Type="http://schemas.openxmlformats.org/officeDocument/2006/relationships/tags" Target="../tags/tag166.xml"/><Relationship Id="rId3" Type="http://schemas.openxmlformats.org/officeDocument/2006/relationships/tags" Target="../tags/tag145.xml"/><Relationship Id="rId29" Type="http://schemas.openxmlformats.org/officeDocument/2006/relationships/tags" Target="../tags/tag165.xml"/><Relationship Id="rId28" Type="http://schemas.openxmlformats.org/officeDocument/2006/relationships/tags" Target="../tags/tag164.xml"/><Relationship Id="rId27" Type="http://schemas.openxmlformats.org/officeDocument/2006/relationships/tags" Target="../tags/tag163.xml"/><Relationship Id="rId26" Type="http://schemas.openxmlformats.org/officeDocument/2006/relationships/image" Target="../media/image50.png"/><Relationship Id="rId25" Type="http://schemas.openxmlformats.org/officeDocument/2006/relationships/tags" Target="../tags/tag162.xml"/><Relationship Id="rId24" Type="http://schemas.openxmlformats.org/officeDocument/2006/relationships/tags" Target="../tags/tag161.xml"/><Relationship Id="rId23" Type="http://schemas.openxmlformats.org/officeDocument/2006/relationships/image" Target="../media/image49.jpeg"/><Relationship Id="rId22" Type="http://schemas.openxmlformats.org/officeDocument/2006/relationships/tags" Target="../tags/tag160.xml"/><Relationship Id="rId21" Type="http://schemas.openxmlformats.org/officeDocument/2006/relationships/image" Target="../media/image37.jpeg"/><Relationship Id="rId20" Type="http://schemas.openxmlformats.org/officeDocument/2006/relationships/image" Target="../media/image48.png"/><Relationship Id="rId2" Type="http://schemas.openxmlformats.org/officeDocument/2006/relationships/tags" Target="../tags/tag144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image" Target="../media/image47.png"/><Relationship Id="rId1" Type="http://schemas.openxmlformats.org/officeDocument/2006/relationships/tags" Target="../tags/tag14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image" Target="../media/image37.jpeg"/><Relationship Id="rId3" Type="http://schemas.openxmlformats.org/officeDocument/2006/relationships/tags" Target="../tags/tag167.xml"/><Relationship Id="rId28" Type="http://schemas.openxmlformats.org/officeDocument/2006/relationships/notesSlide" Target="../notesSlides/notesSlide9.xml"/><Relationship Id="rId27" Type="http://schemas.openxmlformats.org/officeDocument/2006/relationships/slideLayout" Target="../slideLayouts/slideLayout3.xml"/><Relationship Id="rId26" Type="http://schemas.openxmlformats.org/officeDocument/2006/relationships/tags" Target="../tags/tag186.xml"/><Relationship Id="rId25" Type="http://schemas.openxmlformats.org/officeDocument/2006/relationships/tags" Target="../tags/tag185.xml"/><Relationship Id="rId24" Type="http://schemas.openxmlformats.org/officeDocument/2006/relationships/image" Target="../media/image55.png"/><Relationship Id="rId23" Type="http://schemas.openxmlformats.org/officeDocument/2006/relationships/tags" Target="../tags/tag184.xml"/><Relationship Id="rId22" Type="http://schemas.openxmlformats.org/officeDocument/2006/relationships/tags" Target="../tags/tag183.xml"/><Relationship Id="rId21" Type="http://schemas.openxmlformats.org/officeDocument/2006/relationships/tags" Target="../tags/tag182.xml"/><Relationship Id="rId20" Type="http://schemas.openxmlformats.org/officeDocument/2006/relationships/tags" Target="../tags/tag181.xml"/><Relationship Id="rId2" Type="http://schemas.openxmlformats.org/officeDocument/2006/relationships/image" Target="../media/image52.png"/><Relationship Id="rId19" Type="http://schemas.openxmlformats.org/officeDocument/2006/relationships/tags" Target="../tags/tag180.xml"/><Relationship Id="rId18" Type="http://schemas.openxmlformats.org/officeDocument/2006/relationships/tags" Target="../tags/tag179.xml"/><Relationship Id="rId17" Type="http://schemas.openxmlformats.org/officeDocument/2006/relationships/image" Target="../media/image54.jpeg"/><Relationship Id="rId16" Type="http://schemas.openxmlformats.org/officeDocument/2006/relationships/tags" Target="../tags/tag178.xml"/><Relationship Id="rId15" Type="http://schemas.openxmlformats.org/officeDocument/2006/relationships/tags" Target="../tags/tag177.xml"/><Relationship Id="rId14" Type="http://schemas.openxmlformats.org/officeDocument/2006/relationships/tags" Target="../tags/tag176.xml"/><Relationship Id="rId13" Type="http://schemas.openxmlformats.org/officeDocument/2006/relationships/image" Target="../media/image53.png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635" y="635"/>
            <a:ext cx="12341860" cy="6856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-22225" y="-1270"/>
            <a:ext cx="12236450" cy="6858635"/>
          </a:xfrm>
          <a:prstGeom prst="rect">
            <a:avLst/>
          </a:prstGeom>
          <a:solidFill>
            <a:schemeClr val="tx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标题 15"/>
          <p:cNvSpPr txBox="1"/>
          <p:nvPr>
            <p:custDataLst>
              <p:tags r:id="rId2"/>
            </p:custDataLst>
          </p:nvPr>
        </p:nvSpPr>
        <p:spPr>
          <a:xfrm>
            <a:off x="425450" y="2298065"/>
            <a:ext cx="10165715" cy="1529080"/>
          </a:xfrm>
          <a:prstGeom prst="rect">
            <a:avLst/>
          </a:prstGeom>
        </p:spPr>
        <p:txBody>
          <a:bodyPr anchor="b"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7200" algn="l">
              <a:lnSpc>
                <a:spcPct val="150000"/>
              </a:lnSpc>
            </a:pPr>
            <a:r>
              <a:rPr sz="3000" dirty="0">
                <a:latin typeface="Arial" panose="020B0604020202090204" pitchFamily="34" charset="0"/>
                <a:cs typeface="Arial" panose="020B0604020202090204" pitchFamily="34" charset="0"/>
              </a:rPr>
              <a:t>Intelligently </a:t>
            </a:r>
            <a:r>
              <a:rPr lang="en-US" sz="3000" dirty="0">
                <a:latin typeface="Arial" panose="020B0604020202090204" pitchFamily="34" charset="0"/>
                <a:cs typeface="Arial" panose="020B0604020202090204" pitchFamily="34" charset="0"/>
              </a:rPr>
              <a:t>G</a:t>
            </a:r>
            <a:r>
              <a:rPr sz="3000" dirty="0">
                <a:latin typeface="Arial" panose="020B0604020202090204" pitchFamily="34" charset="0"/>
                <a:cs typeface="Arial" panose="020B0604020202090204" pitchFamily="34" charset="0"/>
              </a:rPr>
              <a:t>enerate </a:t>
            </a:r>
            <a:r>
              <a:rPr lang="en-US" sz="3000" dirty="0">
                <a:latin typeface="Arial" panose="020B0604020202090204" pitchFamily="34" charset="0"/>
                <a:cs typeface="Arial" panose="020B0604020202090204" pitchFamily="34" charset="0"/>
              </a:rPr>
              <a:t>I</a:t>
            </a:r>
            <a:r>
              <a:rPr sz="3000" dirty="0">
                <a:latin typeface="Arial" panose="020B0604020202090204" pitchFamily="34" charset="0"/>
                <a:cs typeface="Arial" panose="020B0604020202090204" pitchFamily="34" charset="0"/>
              </a:rPr>
              <a:t>mages of </a:t>
            </a:r>
            <a:r>
              <a:rPr lang="en-US" sz="3000" dirty="0">
                <a:latin typeface="Arial" panose="020B0604020202090204" pitchFamily="34" charset="0"/>
                <a:cs typeface="Arial" panose="020B0604020202090204" pitchFamily="34" charset="0"/>
              </a:rPr>
              <a:t>H</a:t>
            </a:r>
            <a:r>
              <a:rPr sz="3000" dirty="0">
                <a:latin typeface="Arial" panose="020B0604020202090204" pitchFamily="34" charset="0"/>
                <a:cs typeface="Arial" panose="020B0604020202090204" pitchFamily="34" charset="0"/>
              </a:rPr>
              <a:t>umans</a:t>
            </a:r>
            <a:endParaRPr sz="3000" dirty="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457200" algn="l">
              <a:lnSpc>
                <a:spcPct val="150000"/>
              </a:lnSpc>
            </a:pPr>
            <a:r>
              <a:rPr sz="3000" dirty="0">
                <a:latin typeface="Arial" panose="020B0604020202090204" pitchFamily="34" charset="0"/>
                <a:cs typeface="Arial" panose="020B0604020202090204" pitchFamily="34" charset="0"/>
              </a:rPr>
              <a:t>——</a:t>
            </a:r>
            <a:r>
              <a:rPr lang="en-US" sz="3000" dirty="0">
                <a:latin typeface="Arial" panose="020B0604020202090204" pitchFamily="34" charset="0"/>
                <a:cs typeface="Arial" panose="020B0604020202090204" pitchFamily="34" charset="0"/>
              </a:rPr>
              <a:t> Based On 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 Italic" panose="020B0604020202090204" charset="0"/>
                <a:cs typeface="Arial Bold Italic" panose="020B0604020202090204" charset="0"/>
              </a:rPr>
              <a:t>DragGAN</a:t>
            </a:r>
            <a:r>
              <a:rPr lang="en-US" sz="3000" dirty="0">
                <a:latin typeface="Arial" panose="020B0604020202090204" pitchFamily="34" charset="0"/>
                <a:cs typeface="Arial" panose="020B0604020202090204" pitchFamily="34" charset="0"/>
              </a:rPr>
              <a:t> and 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old Italic" panose="020B0604020202090204" charset="0"/>
                <a:cs typeface="Arial Bold Italic" panose="020B0604020202090204" charset="0"/>
              </a:rPr>
              <a:t>Stable Diffusion</a:t>
            </a:r>
            <a:endParaRPr lang="en-US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old Italic" panose="020B0604020202090204" charset="0"/>
              <a:cs typeface="Arial Bold Italic" panose="020B0604020202090204" charset="0"/>
            </a:endParaRPr>
          </a:p>
        </p:txBody>
      </p:sp>
      <p:sp>
        <p:nvSpPr>
          <p:cNvPr id="16" name="副标题 9800"/>
          <p:cNvSpPr txBox="1"/>
          <p:nvPr>
            <p:custDataLst>
              <p:tags r:id="rId3"/>
            </p:custDataLst>
          </p:nvPr>
        </p:nvSpPr>
        <p:spPr>
          <a:xfrm>
            <a:off x="661670" y="4512310"/>
            <a:ext cx="4413885" cy="501650"/>
          </a:xfrm>
          <a:prstGeom prst="roundRect">
            <a:avLst/>
          </a:prstGeom>
          <a:solidFill>
            <a:schemeClr val="bg1">
              <a:lumMod val="50000"/>
              <a:alpha val="3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1400" b="1"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Yifan Lin, Muhao Chen, Yifei Jiang</a:t>
            </a:r>
            <a:endParaRPr lang="en-US" altLang="zh-CN" sz="1400" b="1"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  <p:sp>
        <p:nvSpPr>
          <p:cNvPr id="18" name="副标题 9800"/>
          <p:cNvSpPr txBox="1"/>
          <p:nvPr>
            <p:custDataLst>
              <p:tags r:id="rId4"/>
            </p:custDataLst>
          </p:nvPr>
        </p:nvSpPr>
        <p:spPr>
          <a:xfrm>
            <a:off x="661670" y="5153660"/>
            <a:ext cx="4414520" cy="365760"/>
          </a:xfrm>
          <a:prstGeom prst="roundRect">
            <a:avLst/>
          </a:prstGeom>
          <a:solidFill>
            <a:schemeClr val="bg1">
              <a:lumMod val="50000"/>
              <a:alpha val="3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Group 4        2023</a:t>
            </a:r>
            <a:r>
              <a:rPr lang="en-US" b="1" dirty="0">
                <a:latin typeface="Arial" panose="020B0604020202090204" pitchFamily="34" charset="0"/>
                <a:ea typeface="+mj-ea"/>
                <a:cs typeface="Arial" panose="020B0604020202090204" pitchFamily="34" charset="0"/>
              </a:rPr>
              <a:t>-07-13</a:t>
            </a:r>
            <a:endParaRPr lang="en-US" b="1" dirty="0">
              <a:latin typeface="Arial" panose="020B0604020202090204" pitchFamily="34" charset="0"/>
              <a:ea typeface="+mj-ea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Result (Stable Diffusion &amp; DragGAN)</a:t>
              </a:r>
              <a:endParaRPr lang="zh-CN" altLang="en-US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7340" y="1298575"/>
            <a:ext cx="1465580" cy="2607945"/>
          </a:xfrm>
          <a:prstGeom prst="rect">
            <a:avLst/>
          </a:prstGeom>
        </p:spPr>
      </p:pic>
      <p:pic>
        <p:nvPicPr>
          <p:cNvPr id="23" name="图片 22" descr="yifan_tes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60" y="1319213"/>
            <a:ext cx="1466215" cy="26073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rcRect b="6479"/>
          <a:stretch>
            <a:fillRect/>
          </a:stretch>
        </p:blipFill>
        <p:spPr>
          <a:xfrm>
            <a:off x="8023860" y="1319530"/>
            <a:ext cx="1568450" cy="2607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805" y="1277303"/>
            <a:ext cx="1466850" cy="260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8940" y="1277620"/>
            <a:ext cx="1483995" cy="2649855"/>
          </a:xfrm>
          <a:prstGeom prst="rect">
            <a:avLst/>
          </a:prstGeom>
        </p:spPr>
      </p:pic>
      <p:sp>
        <p:nvSpPr>
          <p:cNvPr id="7" name="右箭头 6"/>
          <p:cNvSpPr/>
          <p:nvPr>
            <p:custDataLst>
              <p:tags r:id="rId6"/>
            </p:custDataLst>
          </p:nvPr>
        </p:nvSpPr>
        <p:spPr>
          <a:xfrm rot="10800000" flipH="1">
            <a:off x="2181225" y="245237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6"/>
          <p:cNvSpPr/>
          <p:nvPr>
            <p:custDataLst>
              <p:tags r:id="rId7"/>
            </p:custDataLst>
          </p:nvPr>
        </p:nvSpPr>
        <p:spPr>
          <a:xfrm rot="10800000" flipH="1">
            <a:off x="4674235" y="24530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6"/>
          <p:cNvSpPr/>
          <p:nvPr>
            <p:custDataLst>
              <p:tags r:id="rId8"/>
            </p:custDataLst>
          </p:nvPr>
        </p:nvSpPr>
        <p:spPr>
          <a:xfrm rot="10800000" flipH="1">
            <a:off x="7219950" y="24530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6"/>
          <p:cNvSpPr/>
          <p:nvPr>
            <p:custDataLst>
              <p:tags r:id="rId9"/>
            </p:custDataLst>
          </p:nvPr>
        </p:nvSpPr>
        <p:spPr>
          <a:xfrm rot="10800000" flipH="1">
            <a:off x="9927590" y="247332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11"/>
          <p:cNvSpPr/>
          <p:nvPr>
            <p:custDataLst>
              <p:tags r:id="rId10"/>
            </p:custDataLst>
          </p:nvPr>
        </p:nvSpPr>
        <p:spPr bwMode="auto">
          <a:xfrm>
            <a:off x="1906905" y="3023235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make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smile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矩形 11"/>
          <p:cNvSpPr/>
          <p:nvPr>
            <p:custDataLst>
              <p:tags r:id="rId11"/>
            </p:custDataLst>
          </p:nvPr>
        </p:nvSpPr>
        <p:spPr bwMode="auto">
          <a:xfrm>
            <a:off x="4399915" y="3023235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change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t-shirt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12"/>
            </p:custDataLst>
          </p:nvPr>
        </p:nvSpPr>
        <p:spPr bwMode="auto">
          <a:xfrm>
            <a:off x="6997065" y="3023235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add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beard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矩形 11"/>
          <p:cNvSpPr/>
          <p:nvPr>
            <p:custDataLst>
              <p:tags r:id="rId13"/>
            </p:custDataLst>
          </p:nvPr>
        </p:nvSpPr>
        <p:spPr bwMode="auto">
          <a:xfrm>
            <a:off x="9653905" y="3023235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change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back.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右箭头 6"/>
          <p:cNvSpPr/>
          <p:nvPr>
            <p:custDataLst>
              <p:tags r:id="rId14"/>
            </p:custDataLst>
          </p:nvPr>
        </p:nvSpPr>
        <p:spPr>
          <a:xfrm rot="10800000" flipH="1">
            <a:off x="2181225" y="525462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6"/>
          <p:cNvSpPr/>
          <p:nvPr>
            <p:custDataLst>
              <p:tags r:id="rId15"/>
            </p:custDataLst>
          </p:nvPr>
        </p:nvSpPr>
        <p:spPr>
          <a:xfrm rot="10800000" flipH="1">
            <a:off x="4674235" y="525526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6"/>
          <p:cNvSpPr/>
          <p:nvPr>
            <p:custDataLst>
              <p:tags r:id="rId16"/>
            </p:custDataLst>
          </p:nvPr>
        </p:nvSpPr>
        <p:spPr>
          <a:xfrm rot="10800000" flipH="1">
            <a:off x="7219950" y="525526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6"/>
          <p:cNvSpPr/>
          <p:nvPr>
            <p:custDataLst>
              <p:tags r:id="rId17"/>
            </p:custDataLst>
          </p:nvPr>
        </p:nvSpPr>
        <p:spPr>
          <a:xfrm rot="10800000" flipH="1">
            <a:off x="9927590" y="527558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11"/>
          <p:cNvSpPr/>
          <p:nvPr>
            <p:custDataLst>
              <p:tags r:id="rId18"/>
            </p:custDataLst>
          </p:nvPr>
        </p:nvSpPr>
        <p:spPr bwMode="auto">
          <a:xfrm>
            <a:off x="1906905" y="5825490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turn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head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7" name="矩形 11"/>
          <p:cNvSpPr/>
          <p:nvPr>
            <p:custDataLst>
              <p:tags r:id="rId19"/>
            </p:custDataLst>
          </p:nvPr>
        </p:nvSpPr>
        <p:spPr bwMode="auto">
          <a:xfrm>
            <a:off x="4399915" y="5825490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shorten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skirt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矩形 11"/>
          <p:cNvSpPr/>
          <p:nvPr>
            <p:custDataLst>
              <p:tags r:id="rId20"/>
            </p:custDataLst>
          </p:nvPr>
        </p:nvSpPr>
        <p:spPr bwMode="auto">
          <a:xfrm>
            <a:off x="6997065" y="5825490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open 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arm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矩形 11"/>
          <p:cNvSpPr/>
          <p:nvPr>
            <p:custDataLst>
              <p:tags r:id="rId21"/>
            </p:custDataLst>
          </p:nvPr>
        </p:nvSpPr>
        <p:spPr bwMode="auto">
          <a:xfrm>
            <a:off x="9653905" y="5825490"/>
            <a:ext cx="852805" cy="62103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open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feet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0" name="Picture 29" descr="image (1)"/>
          <p:cNvPicPr>
            <a:picLocks noChangeAspect="1"/>
          </p:cNvPicPr>
          <p:nvPr/>
        </p:nvPicPr>
        <p:blipFill>
          <a:blip r:embed="rId22"/>
          <a:srcRect l="33597" r="29173"/>
          <a:stretch>
            <a:fillRect/>
          </a:stretch>
        </p:blipFill>
        <p:spPr>
          <a:xfrm>
            <a:off x="660400" y="4134485"/>
            <a:ext cx="965835" cy="2595245"/>
          </a:xfrm>
          <a:prstGeom prst="rect">
            <a:avLst/>
          </a:prstGeom>
        </p:spPr>
      </p:pic>
      <p:pic>
        <p:nvPicPr>
          <p:cNvPr id="34" name="Picture 33" descr="image (2)"/>
          <p:cNvPicPr>
            <a:picLocks noChangeAspect="1"/>
          </p:cNvPicPr>
          <p:nvPr/>
        </p:nvPicPr>
        <p:blipFill>
          <a:blip r:embed="rId23"/>
          <a:srcRect l="29300" t="3252" r="32415" b="645"/>
          <a:stretch>
            <a:fillRect/>
          </a:stretch>
        </p:blipFill>
        <p:spPr>
          <a:xfrm>
            <a:off x="3047365" y="4134485"/>
            <a:ext cx="1065530" cy="2675890"/>
          </a:xfrm>
          <a:prstGeom prst="rect">
            <a:avLst/>
          </a:prstGeom>
        </p:spPr>
      </p:pic>
      <p:pic>
        <p:nvPicPr>
          <p:cNvPr id="35" name="Picture 34" descr="image (3)"/>
          <p:cNvPicPr>
            <a:picLocks noChangeAspect="1"/>
          </p:cNvPicPr>
          <p:nvPr/>
        </p:nvPicPr>
        <p:blipFill>
          <a:blip r:embed="rId24"/>
          <a:srcRect l="27473" t="2989" r="31898" b="1690"/>
          <a:stretch>
            <a:fillRect/>
          </a:stretch>
        </p:blipFill>
        <p:spPr>
          <a:xfrm>
            <a:off x="5606415" y="4177030"/>
            <a:ext cx="1104265" cy="2590800"/>
          </a:xfrm>
          <a:prstGeom prst="rect">
            <a:avLst/>
          </a:prstGeom>
        </p:spPr>
      </p:pic>
      <p:pic>
        <p:nvPicPr>
          <p:cNvPr id="37" name="Picture 36" descr="image (4)"/>
          <p:cNvPicPr>
            <a:picLocks noChangeAspect="1"/>
          </p:cNvPicPr>
          <p:nvPr/>
        </p:nvPicPr>
        <p:blipFill>
          <a:blip r:embed="rId25"/>
          <a:srcRect l="20959" t="1953" r="22785" b="1162"/>
          <a:stretch>
            <a:fillRect/>
          </a:stretch>
        </p:blipFill>
        <p:spPr>
          <a:xfrm>
            <a:off x="8076565" y="4145915"/>
            <a:ext cx="1462405" cy="2519045"/>
          </a:xfrm>
          <a:prstGeom prst="rect">
            <a:avLst/>
          </a:prstGeom>
        </p:spPr>
      </p:pic>
      <p:pic>
        <p:nvPicPr>
          <p:cNvPr id="40" name="Picture 39" descr="image (6)"/>
          <p:cNvPicPr>
            <a:picLocks noChangeAspect="1"/>
          </p:cNvPicPr>
          <p:nvPr/>
        </p:nvPicPr>
        <p:blipFill>
          <a:blip r:embed="rId26"/>
          <a:srcRect l="24866" t="2998" r="21477" b="2979"/>
          <a:stretch>
            <a:fillRect/>
          </a:stretch>
        </p:blipFill>
        <p:spPr>
          <a:xfrm>
            <a:off x="10615930" y="4166235"/>
            <a:ext cx="1437005" cy="2519045"/>
          </a:xfrm>
          <a:prstGeom prst="rect">
            <a:avLst/>
          </a:prstGeom>
        </p:spPr>
      </p:pic>
    </p:spTree>
    <p:custDataLst>
      <p:tags r:id="rId2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Implementation, Risk, Limitation and Improvement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065" y="1698625"/>
            <a:ext cx="5637530" cy="2209800"/>
          </a:xfrm>
          <a:prstGeom prst="rect">
            <a:avLst/>
          </a:prstGeom>
        </p:spPr>
      </p:pic>
      <p:sp>
        <p:nvSpPr>
          <p:cNvPr id="39" name="矩形: 圆角 94"/>
          <p:cNvSpPr/>
          <p:nvPr>
            <p:custDataLst>
              <p:tags r:id="rId2"/>
            </p:custDataLst>
          </p:nvPr>
        </p:nvSpPr>
        <p:spPr>
          <a:xfrm>
            <a:off x="353060" y="1253490"/>
            <a:ext cx="5972175" cy="408495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矩形 11"/>
          <p:cNvSpPr/>
          <p:nvPr>
            <p:custDataLst>
              <p:tags r:id="rId3"/>
            </p:custDataLst>
          </p:nvPr>
        </p:nvSpPr>
        <p:spPr bwMode="auto">
          <a:xfrm>
            <a:off x="660400" y="5640705"/>
            <a:ext cx="1125855" cy="568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Limitation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 bwMode="auto">
          <a:xfrm>
            <a:off x="2077720" y="563689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Precise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5" name="矩形 11"/>
          <p:cNvSpPr/>
          <p:nvPr>
            <p:custDataLst>
              <p:tags r:id="rId5"/>
            </p:custDataLst>
          </p:nvPr>
        </p:nvSpPr>
        <p:spPr bwMode="auto">
          <a:xfrm>
            <a:off x="3495040" y="564070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API</a:t>
            </a:r>
            <a:endParaRPr lang="en-US" sz="15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Unification</a:t>
            </a:r>
            <a:endParaRPr lang="en-US" sz="15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44" name="矩形: 圆角 94"/>
          <p:cNvSpPr/>
          <p:nvPr>
            <p:custDataLst>
              <p:tags r:id="rId6"/>
            </p:custDataLst>
          </p:nvPr>
        </p:nvSpPr>
        <p:spPr>
          <a:xfrm>
            <a:off x="6482715" y="4686935"/>
            <a:ext cx="5142865" cy="190182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11"/>
          <p:cNvSpPr/>
          <p:nvPr>
            <p:custDataLst>
              <p:tags r:id="rId7"/>
            </p:custDataLst>
          </p:nvPr>
        </p:nvSpPr>
        <p:spPr bwMode="auto">
          <a:xfrm>
            <a:off x="4912360" y="564070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Compute</a:t>
            </a:r>
            <a:endParaRPr lang="en-US" sz="15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5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Power</a:t>
            </a:r>
            <a:endParaRPr lang="en-US" sz="15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69" name="矩形 11"/>
          <p:cNvSpPr/>
          <p:nvPr>
            <p:custDataLst>
              <p:tags r:id="rId8"/>
            </p:custDataLst>
          </p:nvPr>
        </p:nvSpPr>
        <p:spPr bwMode="auto">
          <a:xfrm>
            <a:off x="676275" y="4037965"/>
            <a:ext cx="1620520" cy="5461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Smart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Generation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0" name="矩形 11"/>
          <p:cNvSpPr/>
          <p:nvPr>
            <p:custDataLst>
              <p:tags r:id="rId9"/>
            </p:custDataLst>
          </p:nvPr>
        </p:nvSpPr>
        <p:spPr bwMode="auto">
          <a:xfrm>
            <a:off x="676275" y="4685665"/>
            <a:ext cx="1620520" cy="5461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Personal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Adjustment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1" name="矩形 11"/>
          <p:cNvSpPr/>
          <p:nvPr>
            <p:custDataLst>
              <p:tags r:id="rId10"/>
            </p:custDataLst>
          </p:nvPr>
        </p:nvSpPr>
        <p:spPr bwMode="auto">
          <a:xfrm>
            <a:off x="2528570" y="4037965"/>
            <a:ext cx="1620520" cy="546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Pre-Trained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Model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3" name="矩形 11"/>
          <p:cNvSpPr/>
          <p:nvPr>
            <p:custDataLst>
              <p:tags r:id="rId11"/>
            </p:custDataLst>
          </p:nvPr>
        </p:nvSpPr>
        <p:spPr bwMode="auto">
          <a:xfrm>
            <a:off x="2528570" y="4685665"/>
            <a:ext cx="1620520" cy="5461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Generation On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Demand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4" name="矩形 11"/>
          <p:cNvSpPr/>
          <p:nvPr>
            <p:custDataLst>
              <p:tags r:id="rId12"/>
            </p:custDataLst>
          </p:nvPr>
        </p:nvSpPr>
        <p:spPr bwMode="auto">
          <a:xfrm>
            <a:off x="4382770" y="4037965"/>
            <a:ext cx="1620520" cy="5461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Image &amp; Text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5" name="矩形 11"/>
          <p:cNvSpPr/>
          <p:nvPr>
            <p:custDataLst>
              <p:tags r:id="rId13"/>
            </p:custDataLst>
          </p:nvPr>
        </p:nvSpPr>
        <p:spPr bwMode="auto">
          <a:xfrm>
            <a:off x="4382770" y="4685665"/>
            <a:ext cx="1620520" cy="5461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Command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History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43" name="矩形 11"/>
          <p:cNvSpPr/>
          <p:nvPr>
            <p:custDataLst>
              <p:tags r:id="rId14"/>
            </p:custDataLst>
          </p:nvPr>
        </p:nvSpPr>
        <p:spPr bwMode="auto">
          <a:xfrm>
            <a:off x="6647180" y="1253490"/>
            <a:ext cx="1608455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Risk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5" name="圆角矩形 54"/>
          <p:cNvSpPr/>
          <p:nvPr>
            <p:custDataLst>
              <p:tags r:id="rId15"/>
            </p:custDataLst>
          </p:nvPr>
        </p:nvSpPr>
        <p:spPr>
          <a:xfrm>
            <a:off x="6647180" y="1954530"/>
            <a:ext cx="202184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Misinformation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56" name="圆角矩形 55"/>
          <p:cNvSpPr/>
          <p:nvPr>
            <p:custDataLst>
              <p:tags r:id="rId16"/>
            </p:custDataLst>
          </p:nvPr>
        </p:nvSpPr>
        <p:spPr>
          <a:xfrm>
            <a:off x="6647180" y="2490470"/>
            <a:ext cx="202184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Biased Outputs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17"/>
            </p:custDataLst>
          </p:nvPr>
        </p:nvSpPr>
        <p:spPr>
          <a:xfrm>
            <a:off x="9237980" y="1954530"/>
            <a:ext cx="202184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Privacy Concerns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58" name="圆角矩形 57"/>
          <p:cNvSpPr/>
          <p:nvPr>
            <p:custDataLst>
              <p:tags r:id="rId18"/>
            </p:custDataLst>
          </p:nvPr>
        </p:nvSpPr>
        <p:spPr>
          <a:xfrm>
            <a:off x="9237980" y="2490470"/>
            <a:ext cx="2021840" cy="37592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Offensive Content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16" name="Picture 15" descr="Screen Shot 2023-07-13 at 8.45.55 PM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47180" y="3047365"/>
            <a:ext cx="2021840" cy="15716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42095" y="3250565"/>
            <a:ext cx="2213610" cy="1164590"/>
          </a:xfrm>
          <a:prstGeom prst="rect">
            <a:avLst/>
          </a:prstGeom>
        </p:spPr>
      </p:pic>
      <p:sp>
        <p:nvSpPr>
          <p:cNvPr id="18" name="矩形 11"/>
          <p:cNvSpPr/>
          <p:nvPr>
            <p:custDataLst>
              <p:tags r:id="rId21"/>
            </p:custDataLst>
          </p:nvPr>
        </p:nvSpPr>
        <p:spPr bwMode="auto">
          <a:xfrm>
            <a:off x="6647180" y="4892675"/>
            <a:ext cx="1608455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Improvement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圆角矩形 54"/>
          <p:cNvSpPr/>
          <p:nvPr>
            <p:custDataLst>
              <p:tags r:id="rId22"/>
            </p:custDataLst>
          </p:nvPr>
        </p:nvSpPr>
        <p:spPr>
          <a:xfrm>
            <a:off x="6647180" y="5485130"/>
            <a:ext cx="2021840" cy="375920"/>
          </a:xfrm>
          <a:prstGeom prst="roundRect">
            <a:avLst/>
          </a:prstGeom>
          <a:solidFill>
            <a:srgbClr val="9DCE4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Keyword Restriction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0" name="圆角矩形 55"/>
          <p:cNvSpPr/>
          <p:nvPr>
            <p:custDataLst>
              <p:tags r:id="rId23"/>
            </p:custDataLst>
          </p:nvPr>
        </p:nvSpPr>
        <p:spPr>
          <a:xfrm>
            <a:off x="6647180" y="6021070"/>
            <a:ext cx="2021840" cy="375920"/>
          </a:xfrm>
          <a:prstGeom prst="roundRect">
            <a:avLst/>
          </a:prstGeom>
          <a:solidFill>
            <a:srgbClr val="90D127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Generation Detection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1" name="圆角矩形 56"/>
          <p:cNvSpPr/>
          <p:nvPr>
            <p:custDataLst>
              <p:tags r:id="rId24"/>
            </p:custDataLst>
          </p:nvPr>
        </p:nvSpPr>
        <p:spPr>
          <a:xfrm>
            <a:off x="9237980" y="5485130"/>
            <a:ext cx="2021840" cy="375920"/>
          </a:xfrm>
          <a:prstGeom prst="roundRect">
            <a:avLst/>
          </a:prstGeom>
          <a:solidFill>
            <a:srgbClr val="8FD027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Privacy Detection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2" name="圆角矩形 57"/>
          <p:cNvSpPr/>
          <p:nvPr>
            <p:custDataLst>
              <p:tags r:id="rId25"/>
            </p:custDataLst>
          </p:nvPr>
        </p:nvSpPr>
        <p:spPr>
          <a:xfrm>
            <a:off x="9237980" y="6021070"/>
            <a:ext cx="2021840" cy="375920"/>
          </a:xfrm>
          <a:prstGeom prst="roundRect">
            <a:avLst/>
          </a:prstGeom>
          <a:solidFill>
            <a:srgbClr val="7AD3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lIns="36000" rIns="36000" rtlCol="0" anchor="ctr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200" b="1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GPU Acceleration</a:t>
            </a:r>
            <a:endParaRPr kumimoji="1" lang="en-US" altLang="zh-CN" sz="1200" b="1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23" name="矩形 11"/>
          <p:cNvSpPr/>
          <p:nvPr>
            <p:custDataLst>
              <p:tags r:id="rId26"/>
            </p:custDataLst>
          </p:nvPr>
        </p:nvSpPr>
        <p:spPr bwMode="auto">
          <a:xfrm>
            <a:off x="1891030" y="1346835"/>
            <a:ext cx="2895600" cy="46164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Implement Architecture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custDataLst>
      <p:tags r:id="rId27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3561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Reference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4"/>
          <p:cNvSpPr txBox="1"/>
          <p:nvPr>
            <p:custDataLst>
              <p:tags r:id="rId1"/>
            </p:custDataLst>
          </p:nvPr>
        </p:nvSpPr>
        <p:spPr>
          <a:xfrm>
            <a:off x="554355" y="1459230"/>
            <a:ext cx="11637645" cy="4579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1. Pan, X., Tewari, A., Leimkühler, T., Liu, L., Meka, A., &amp; Theobalt, C. (2023). Drag Your GAN: Interactive Point-based Manipulation on the Generative Image Manifold. arXiv preprint arXiv:2305.10973.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2.  Rombach, R., Blattmann, A., Lorenz, D., Esser, P., &amp; Ommer, B. (2022). High-resolution image synthesis with latent diffusion models. In Proceedings of the IEEE/CVF conference on computer vision and pattern recognition (pp. 10684-10695).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3. Creswell, A., White, T., Dumoulin, V., Arulkumaran, K., Sengupta, B., &amp; Bharath, A. A. (2018). Generative adversarial networks: An overview. IEEE signal processing magazine, 35(1), 53-65.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4. Yi, X., Walia, E., &amp; Babyn, P. (2019). Generative adversarial network in medical imaging: A review. Medical image analysis, 58, 101552.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5. Ledin, P., &amp; Machin, D. (2020). Introduction to multimodal analysis. Bloomsbury Publishing.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ts val="2500"/>
              </a:lnSpc>
              <a:spcAft>
                <a:spcPts val="1000"/>
              </a:spcAft>
            </a:pPr>
            <a:r>
              <a:rPr lang="en-US" sz="1700">
                <a:latin typeface="Arial" panose="020B0604020202090204" pitchFamily="34" charset="0"/>
                <a:cs typeface="Arial" panose="020B0604020202090204" pitchFamily="34" charset="0"/>
              </a:rPr>
              <a:t>6. Gauthier, J. (2014). Conditional generative adversarial nets for convolutional face generation. Class project for Stanford CS231N: convolutional neural networks for visual recognition, Winter semester, 2014(5), 2.</a:t>
            </a:r>
            <a:endParaRPr lang="en-US" sz="170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Business Problem Identification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: 圆角 94"/>
          <p:cNvSpPr/>
          <p:nvPr>
            <p:custDataLst>
              <p:tags r:id="rId1"/>
            </p:custDataLst>
          </p:nvPr>
        </p:nvSpPr>
        <p:spPr>
          <a:xfrm>
            <a:off x="8128341" y="2049253"/>
            <a:ext cx="3075320" cy="4374704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7057" t="16827" r="8951" b="24856"/>
          <a:stretch>
            <a:fillRect/>
          </a:stretch>
        </p:blipFill>
        <p:spPr>
          <a:xfrm>
            <a:off x="554990" y="2279650"/>
            <a:ext cx="1513840" cy="1193800"/>
          </a:xfrm>
          <a:prstGeom prst="rect">
            <a:avLst/>
          </a:prstGeom>
        </p:spPr>
      </p:pic>
      <p:sp>
        <p:nvSpPr>
          <p:cNvPr id="4" name="矩形 11"/>
          <p:cNvSpPr/>
          <p:nvPr>
            <p:custDataLst>
              <p:tags r:id="rId3"/>
            </p:custDataLst>
          </p:nvPr>
        </p:nvSpPr>
        <p:spPr bwMode="auto">
          <a:xfrm>
            <a:off x="8489977" y="2279673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+mj-lt"/>
              </a:rPr>
              <a:t>Inconsisten</a:t>
            </a:r>
            <a:r>
              <a:rPr lang="en-US" sz="1400" b="1" dirty="0">
                <a:solidFill>
                  <a:srgbClr val="D1D5DB"/>
                </a:solidFill>
                <a:latin typeface="+mj-lt"/>
              </a:rPr>
              <a:t>t </a:t>
            </a:r>
            <a:r>
              <a:rPr lang="en-US" sz="1400" b="1" i="0" dirty="0">
                <a:solidFill>
                  <a:srgbClr val="D1D5DB"/>
                </a:solidFill>
                <a:effectLst/>
                <a:latin typeface="+mj-lt"/>
              </a:rPr>
              <a:t>Body Positions</a:t>
            </a:r>
            <a:endParaRPr lang="en-US" sz="1400" b="1" dirty="0">
              <a:solidFill>
                <a:srgbClr val="FFFFFF"/>
              </a:solidFill>
              <a:latin typeface="+mj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矩形 11"/>
          <p:cNvSpPr/>
          <p:nvPr>
            <p:custDataLst>
              <p:tags r:id="rId4"/>
            </p:custDataLst>
          </p:nvPr>
        </p:nvSpPr>
        <p:spPr bwMode="auto">
          <a:xfrm>
            <a:off x="8489977" y="3099542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D1D5DB"/>
                </a:solidFill>
                <a:latin typeface="+mj-lt"/>
                <a:ea typeface="Microsoft YaHei UI" panose="020B0503020204020204" pitchFamily="34" charset="-122"/>
                <a:cs typeface="Calibri" panose="020F0502020204030204" pitchFamily="34" charset="0"/>
              </a:rPr>
              <a:t>Unsatisfied Facial Expression  </a:t>
            </a:r>
            <a:endParaRPr lang="en-US" sz="1400" b="1" dirty="0">
              <a:solidFill>
                <a:srgbClr val="FFFFFF"/>
              </a:solidFill>
              <a:latin typeface="+mj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矩形 11"/>
          <p:cNvSpPr/>
          <p:nvPr>
            <p:custDataLst>
              <p:tags r:id="rId5"/>
            </p:custDataLst>
          </p:nvPr>
        </p:nvSpPr>
        <p:spPr bwMode="auto">
          <a:xfrm>
            <a:off x="8489977" y="3919412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+mj-lt"/>
              </a:rPr>
              <a:t>Unwanted Background Elements</a:t>
            </a:r>
            <a:endParaRPr lang="en-US" sz="1400" b="1" dirty="0">
              <a:solidFill>
                <a:srgbClr val="FFFFFF"/>
              </a:solidFill>
              <a:latin typeface="+mj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11"/>
          <p:cNvSpPr/>
          <p:nvPr>
            <p:custDataLst>
              <p:tags r:id="rId6"/>
            </p:custDataLst>
          </p:nvPr>
        </p:nvSpPr>
        <p:spPr bwMode="auto">
          <a:xfrm>
            <a:off x="8489976" y="4739282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i="0" dirty="0">
                <a:solidFill>
                  <a:srgbClr val="D1D5DB"/>
                </a:solidFill>
                <a:effectLst/>
                <a:latin typeface="+mj-lt"/>
                <a:ea typeface="Microsoft YaHei UI" panose="020B0503020204020204" pitchFamily="34" charset="-122"/>
              </a:rPr>
              <a:t>Uncontrollable Environmental Factors</a:t>
            </a:r>
            <a:endParaRPr lang="en-US" sz="1400" b="1" dirty="0">
              <a:solidFill>
                <a:srgbClr val="FFFFFF"/>
              </a:solidFill>
              <a:latin typeface="+mj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 11"/>
          <p:cNvSpPr/>
          <p:nvPr>
            <p:custDataLst>
              <p:tags r:id="rId7"/>
            </p:custDataLst>
          </p:nvPr>
        </p:nvSpPr>
        <p:spPr bwMode="auto">
          <a:xfrm>
            <a:off x="8489976" y="5559151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i="0" dirty="0">
                <a:solidFill>
                  <a:srgbClr val="D1D5DB"/>
                </a:solidFill>
                <a:effectLst/>
                <a:latin typeface="+mj-lt"/>
              </a:rPr>
              <a:t>Selfie angle unsatisfactory</a:t>
            </a:r>
            <a:endParaRPr lang="en-US" sz="1600" b="1" dirty="0">
              <a:solidFill>
                <a:srgbClr val="FFFFFF"/>
              </a:solidFill>
              <a:latin typeface="+mj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6" name="Picture 2" descr="7 Reasons Why Everyone And Everything Annoys Yo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" y="3640455"/>
            <a:ext cx="5287010" cy="27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/>
          <p:cNvSpPr/>
          <p:nvPr/>
        </p:nvSpPr>
        <p:spPr>
          <a:xfrm>
            <a:off x="2839720" y="1085850"/>
            <a:ext cx="3307080" cy="2178685"/>
          </a:xfrm>
          <a:prstGeom prst="wedgeEllipseCallout">
            <a:avLst>
              <a:gd name="adj1" fmla="val -13816"/>
              <a:gd name="adj2" fmla="val 866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06775" y="1391285"/>
            <a:ext cx="25863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Unsatisfactory Photos are making me ANNOYING</a:t>
            </a:r>
            <a:endParaRPr lang="en-US" sz="2400" dirty="0"/>
          </a:p>
        </p:txBody>
      </p:sp>
      <p:sp>
        <p:nvSpPr>
          <p:cNvPr id="14" name="矩形 11"/>
          <p:cNvSpPr/>
          <p:nvPr>
            <p:custDataLst>
              <p:tags r:id="rId9"/>
            </p:custDataLst>
          </p:nvPr>
        </p:nvSpPr>
        <p:spPr bwMode="auto">
          <a:xfrm>
            <a:off x="8522975" y="1275667"/>
            <a:ext cx="2352041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000" b="1" dirty="0">
                <a:solidFill>
                  <a:srgbClr val="D1D5DB"/>
                </a:solidFill>
                <a:latin typeface="+mj-lt"/>
                <a:ea typeface="Microsoft YaHei UI" panose="020B0503020204020204" pitchFamily="34" charset="-122"/>
                <a:cs typeface="Calibri" panose="020F0502020204030204" pitchFamily="34" charset="0"/>
              </a:rPr>
              <a:t>Main Factors</a:t>
            </a:r>
            <a:endParaRPr lang="en-US" sz="2000" b="1" dirty="0">
              <a:solidFill>
                <a:srgbClr val="FFFFFF"/>
              </a:solidFill>
              <a:latin typeface="+mj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28" name="Picture 4" descr="😠 Angry Face Emoji, Angry Emoji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73518">
            <a:off x="488315" y="1054100"/>
            <a:ext cx="1268095" cy="126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rcRect l="34667" t="12035" r="15567" b="17378"/>
          <a:stretch>
            <a:fillRect/>
          </a:stretch>
        </p:blipFill>
        <p:spPr>
          <a:xfrm>
            <a:off x="6233160" y="1515110"/>
            <a:ext cx="1626235" cy="1539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rcRect b="11673"/>
          <a:stretch>
            <a:fillRect/>
          </a:stretch>
        </p:blipFill>
        <p:spPr>
          <a:xfrm>
            <a:off x="6339840" y="4879975"/>
            <a:ext cx="1412875" cy="1662430"/>
          </a:xfrm>
          <a:prstGeom prst="rect">
            <a:avLst/>
          </a:prstGeom>
        </p:spPr>
      </p:pic>
      <p:pic>
        <p:nvPicPr>
          <p:cNvPr id="17" name="Picture 16" descr="Screen Shot 2023-07-13 at 8.22.34 PM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75070" y="3208655"/>
            <a:ext cx="1543050" cy="1392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6905" y="2411730"/>
            <a:ext cx="803275" cy="8032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6905" y="1391285"/>
            <a:ext cx="764540" cy="764540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Solution Overview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9" name="矩形: 圆角 94"/>
          <p:cNvSpPr/>
          <p:nvPr>
            <p:custDataLst>
              <p:tags r:id="rId1"/>
            </p:custDataLst>
          </p:nvPr>
        </p:nvSpPr>
        <p:spPr>
          <a:xfrm>
            <a:off x="3495040" y="5008880"/>
            <a:ext cx="3264535" cy="164020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2" name="矩形 11"/>
          <p:cNvSpPr/>
          <p:nvPr>
            <p:custDataLst>
              <p:tags r:id="rId2"/>
            </p:custDataLst>
          </p:nvPr>
        </p:nvSpPr>
        <p:spPr bwMode="auto">
          <a:xfrm>
            <a:off x="3495040" y="5008880"/>
            <a:ext cx="1812925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AWS Storerage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1" name="矩形: 圆角 94"/>
          <p:cNvSpPr/>
          <p:nvPr>
            <p:custDataLst>
              <p:tags r:id="rId3"/>
            </p:custDataLst>
          </p:nvPr>
        </p:nvSpPr>
        <p:spPr>
          <a:xfrm>
            <a:off x="7461885" y="4994275"/>
            <a:ext cx="4299585" cy="164020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" name="矩形 11"/>
          <p:cNvSpPr/>
          <p:nvPr>
            <p:custDataLst>
              <p:tags r:id="rId4"/>
            </p:custDataLst>
          </p:nvPr>
        </p:nvSpPr>
        <p:spPr bwMode="auto">
          <a:xfrm>
            <a:off x="7461885" y="4994275"/>
            <a:ext cx="1812925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AWS Computing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5" name="图片 1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852545" y="5501640"/>
            <a:ext cx="908685" cy="1093470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914265" y="5528945"/>
            <a:ext cx="1460500" cy="106616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838440" y="5556885"/>
            <a:ext cx="950595" cy="981710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90025" y="5483860"/>
            <a:ext cx="1200150" cy="1028700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0452100" y="5447665"/>
            <a:ext cx="1064895" cy="1064895"/>
          </a:xfrm>
          <a:prstGeom prst="rect">
            <a:avLst/>
          </a:prstGeom>
        </p:spPr>
      </p:pic>
      <p:sp>
        <p:nvSpPr>
          <p:cNvPr id="121" name="加号 120"/>
          <p:cNvSpPr/>
          <p:nvPr>
            <p:custDataLst>
              <p:tags r:id="rId15"/>
            </p:custDataLst>
          </p:nvPr>
        </p:nvSpPr>
        <p:spPr>
          <a:xfrm>
            <a:off x="6922770" y="5615940"/>
            <a:ext cx="375920" cy="403860"/>
          </a:xfrm>
          <a:prstGeom prst="mathPlus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3" name="矩形: 圆角 94"/>
          <p:cNvSpPr/>
          <p:nvPr>
            <p:custDataLst>
              <p:tags r:id="rId16"/>
            </p:custDataLst>
          </p:nvPr>
        </p:nvSpPr>
        <p:spPr>
          <a:xfrm>
            <a:off x="3495040" y="1438910"/>
            <a:ext cx="3966845" cy="327850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4" name="矩形 11"/>
          <p:cNvSpPr/>
          <p:nvPr>
            <p:custDataLst>
              <p:tags r:id="rId17"/>
            </p:custDataLst>
          </p:nvPr>
        </p:nvSpPr>
        <p:spPr bwMode="auto">
          <a:xfrm>
            <a:off x="3495040" y="1438910"/>
            <a:ext cx="1812925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Preprocessing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矩形 11"/>
          <p:cNvSpPr/>
          <p:nvPr>
            <p:custDataLst>
              <p:tags r:id="rId18"/>
            </p:custDataLst>
          </p:nvPr>
        </p:nvSpPr>
        <p:spPr bwMode="auto">
          <a:xfrm>
            <a:off x="3743960" y="1996440"/>
            <a:ext cx="1468120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Grayscale conversion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0" name="矩形 11"/>
          <p:cNvSpPr/>
          <p:nvPr>
            <p:custDataLst>
              <p:tags r:id="rId19"/>
            </p:custDataLst>
          </p:nvPr>
        </p:nvSpPr>
        <p:spPr bwMode="auto">
          <a:xfrm>
            <a:off x="3743960" y="2740025"/>
            <a:ext cx="1467485" cy="445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Normalization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0"/>
            </p:custDataLst>
          </p:nvPr>
        </p:nvSpPr>
        <p:spPr>
          <a:xfrm>
            <a:off x="5327650" y="2113915"/>
            <a:ext cx="36233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Simple, Fast Train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1"/>
            </p:custDataLst>
          </p:nvPr>
        </p:nvSpPr>
        <p:spPr>
          <a:xfrm>
            <a:off x="5327650" y="2789555"/>
            <a:ext cx="36233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Fairly Train (pixel)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矩形 11"/>
          <p:cNvSpPr/>
          <p:nvPr>
            <p:custDataLst>
              <p:tags r:id="rId22"/>
            </p:custDataLst>
          </p:nvPr>
        </p:nvSpPr>
        <p:spPr bwMode="auto">
          <a:xfrm>
            <a:off x="3743960" y="3329940"/>
            <a:ext cx="1468120" cy="5721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Data Augmentation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23"/>
            </p:custDataLst>
          </p:nvPr>
        </p:nvSpPr>
        <p:spPr>
          <a:xfrm>
            <a:off x="5327650" y="3329940"/>
            <a:ext cx="36233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flipping, rotation, 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cropping, shearing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" name="矩形 11"/>
          <p:cNvSpPr/>
          <p:nvPr>
            <p:custDataLst>
              <p:tags r:id="rId24"/>
            </p:custDataLst>
          </p:nvPr>
        </p:nvSpPr>
        <p:spPr bwMode="auto">
          <a:xfrm>
            <a:off x="3743960" y="4058285"/>
            <a:ext cx="1467485" cy="4457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Segmentation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5"/>
            </p:custDataLst>
          </p:nvPr>
        </p:nvSpPr>
        <p:spPr>
          <a:xfrm>
            <a:off x="5327650" y="4003040"/>
            <a:ext cx="19704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High Pixel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Low Pixel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4" name="矩形 11"/>
          <p:cNvSpPr/>
          <p:nvPr>
            <p:custDataLst>
              <p:tags r:id="rId26"/>
            </p:custDataLst>
          </p:nvPr>
        </p:nvSpPr>
        <p:spPr bwMode="auto">
          <a:xfrm>
            <a:off x="8005445" y="1440180"/>
            <a:ext cx="1672590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Model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3" name="矩形: 圆角 94"/>
          <p:cNvSpPr/>
          <p:nvPr>
            <p:custDataLst>
              <p:tags r:id="rId27"/>
            </p:custDataLst>
          </p:nvPr>
        </p:nvSpPr>
        <p:spPr>
          <a:xfrm>
            <a:off x="8005445" y="1441450"/>
            <a:ext cx="1672590" cy="327850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9" name="矩形 11"/>
          <p:cNvSpPr/>
          <p:nvPr>
            <p:custDataLst>
              <p:tags r:id="rId28"/>
            </p:custDataLst>
          </p:nvPr>
        </p:nvSpPr>
        <p:spPr bwMode="auto">
          <a:xfrm>
            <a:off x="8098155" y="3297555"/>
            <a:ext cx="1487805" cy="4781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DragGAN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0" name="矩形 11"/>
          <p:cNvSpPr/>
          <p:nvPr>
            <p:custDataLst>
              <p:tags r:id="rId29"/>
            </p:custDataLst>
          </p:nvPr>
        </p:nvSpPr>
        <p:spPr bwMode="auto">
          <a:xfrm>
            <a:off x="8098155" y="3902075"/>
            <a:ext cx="1487805" cy="56769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Stable 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Diffusion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1" name="矩形 11"/>
          <p:cNvSpPr/>
          <p:nvPr>
            <p:custDataLst>
              <p:tags r:id="rId30"/>
            </p:custDataLst>
          </p:nvPr>
        </p:nvSpPr>
        <p:spPr bwMode="auto">
          <a:xfrm>
            <a:off x="8098155" y="2055495"/>
            <a:ext cx="1487805" cy="478155"/>
          </a:xfrm>
          <a:prstGeom prst="roundRect">
            <a:avLst/>
          </a:prstGeom>
          <a:solidFill>
            <a:srgbClr val="7887D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CNN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2" name="矩形 11"/>
          <p:cNvSpPr/>
          <p:nvPr>
            <p:custDataLst>
              <p:tags r:id="rId31"/>
            </p:custDataLst>
          </p:nvPr>
        </p:nvSpPr>
        <p:spPr bwMode="auto">
          <a:xfrm>
            <a:off x="8098155" y="2692400"/>
            <a:ext cx="1487805" cy="4781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GAN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3" name="右箭头 12"/>
          <p:cNvSpPr/>
          <p:nvPr>
            <p:custDataLst>
              <p:tags r:id="rId32"/>
            </p:custDataLst>
          </p:nvPr>
        </p:nvSpPr>
        <p:spPr>
          <a:xfrm rot="10800000" flipH="1">
            <a:off x="7627620" y="318579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: 圆角 94"/>
          <p:cNvSpPr/>
          <p:nvPr>
            <p:custDataLst>
              <p:tags r:id="rId33"/>
            </p:custDataLst>
          </p:nvPr>
        </p:nvSpPr>
        <p:spPr>
          <a:xfrm>
            <a:off x="141605" y="1438910"/>
            <a:ext cx="2717800" cy="327850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1"/>
          <p:cNvSpPr/>
          <p:nvPr>
            <p:custDataLst>
              <p:tags r:id="rId34"/>
            </p:custDataLst>
          </p:nvPr>
        </p:nvSpPr>
        <p:spPr bwMode="auto">
          <a:xfrm>
            <a:off x="141605" y="1438910"/>
            <a:ext cx="1300480" cy="445135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Input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右箭头 16"/>
          <p:cNvSpPr/>
          <p:nvPr>
            <p:custDataLst>
              <p:tags r:id="rId35"/>
            </p:custDataLst>
          </p:nvPr>
        </p:nvSpPr>
        <p:spPr>
          <a:xfrm rot="10800000" flipH="1">
            <a:off x="2629535" y="3170555"/>
            <a:ext cx="69977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36"/>
            </p:custDataLst>
          </p:nvPr>
        </p:nvSpPr>
        <p:spPr>
          <a:xfrm>
            <a:off x="353060" y="4124325"/>
            <a:ext cx="3096260" cy="6597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400" b="1">
                <a:latin typeface="Arial" panose="020B0604020202090204" pitchFamily="34" charset="0"/>
                <a:cs typeface="Arial" panose="020B0604020202090204" pitchFamily="34" charset="0"/>
              </a:rPr>
              <a:t>Asian Handsome boy</a:t>
            </a:r>
            <a:endParaRPr lang="en-US" sz="14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1400" b="1">
                <a:latin typeface="Arial" panose="020B0604020202090204" pitchFamily="34" charset="0"/>
                <a:cs typeface="Arial" panose="020B0604020202090204" pitchFamily="34" charset="0"/>
              </a:rPr>
              <a:t>lying the bed with big eye.</a:t>
            </a:r>
            <a:endParaRPr lang="en-US" sz="14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9" name="矩形 11"/>
          <p:cNvSpPr/>
          <p:nvPr>
            <p:custDataLst>
              <p:tags r:id="rId37"/>
            </p:custDataLst>
          </p:nvPr>
        </p:nvSpPr>
        <p:spPr bwMode="auto">
          <a:xfrm>
            <a:off x="353060" y="3866515"/>
            <a:ext cx="889000" cy="25781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Text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右箭头 19"/>
          <p:cNvSpPr/>
          <p:nvPr>
            <p:custDataLst>
              <p:tags r:id="rId38"/>
            </p:custDataLst>
          </p:nvPr>
        </p:nvSpPr>
        <p:spPr>
          <a:xfrm rot="10800000" flipH="1">
            <a:off x="9776460" y="329755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Picture 5" descr="yifan_test2"/>
          <p:cNvPicPr>
            <a:picLocks noChangeAspect="1"/>
          </p:cNvPicPr>
          <p:nvPr/>
        </p:nvPicPr>
        <p:blipFill>
          <a:blip r:embed="rId39"/>
          <a:srcRect b="13584"/>
          <a:stretch>
            <a:fillRect/>
          </a:stretch>
        </p:blipFill>
        <p:spPr>
          <a:xfrm>
            <a:off x="1711325" y="1996440"/>
            <a:ext cx="814070" cy="17449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949815" y="1438910"/>
            <a:ext cx="711835" cy="1766570"/>
          </a:xfrm>
          <a:prstGeom prst="rect">
            <a:avLst/>
          </a:prstGeom>
        </p:spPr>
      </p:pic>
      <p:pic>
        <p:nvPicPr>
          <p:cNvPr id="21" name="Picture 20" descr="Screen Shot 2023-07-13 at 7.14.40 PM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53060" y="2208530"/>
            <a:ext cx="1228090" cy="1320800"/>
          </a:xfrm>
          <a:prstGeom prst="rect">
            <a:avLst/>
          </a:prstGeom>
        </p:spPr>
      </p:pic>
      <p:pic>
        <p:nvPicPr>
          <p:cNvPr id="22" name="Picture 21" descr="Screen Shot 2023-07-13 at 7.14.55 PM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949815" y="3646170"/>
            <a:ext cx="869950" cy="940435"/>
          </a:xfrm>
          <a:prstGeom prst="rect">
            <a:avLst/>
          </a:prstGeom>
        </p:spPr>
      </p:pic>
      <p:pic>
        <p:nvPicPr>
          <p:cNvPr id="24" name="Picture 23" descr="Screen Shot 2023-07-13 at 7.15.13 PM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0861040" y="1438910"/>
            <a:ext cx="1056005" cy="1151890"/>
          </a:xfrm>
          <a:prstGeom prst="rect">
            <a:avLst/>
          </a:prstGeom>
        </p:spPr>
      </p:pic>
      <p:sp>
        <p:nvSpPr>
          <p:cNvPr id="25" name="矩形 11"/>
          <p:cNvSpPr/>
          <p:nvPr>
            <p:custDataLst>
              <p:tags r:id="rId44"/>
            </p:custDataLst>
          </p:nvPr>
        </p:nvSpPr>
        <p:spPr bwMode="auto">
          <a:xfrm>
            <a:off x="10861040" y="2712085"/>
            <a:ext cx="1158875" cy="4394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Background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5"/>
          <a:srcRect l="17057" t="16827" r="8951" b="24856"/>
          <a:stretch>
            <a:fillRect/>
          </a:stretch>
        </p:blipFill>
        <p:spPr>
          <a:xfrm>
            <a:off x="67310" y="4784090"/>
            <a:ext cx="1435100" cy="1132205"/>
          </a:xfrm>
          <a:prstGeom prst="rect">
            <a:avLst/>
          </a:prstGeom>
        </p:spPr>
      </p:pic>
      <p:sp>
        <p:nvSpPr>
          <p:cNvPr id="26" name="矩形 11"/>
          <p:cNvSpPr/>
          <p:nvPr>
            <p:custDataLst>
              <p:tags r:id="rId46"/>
            </p:custDataLst>
          </p:nvPr>
        </p:nvSpPr>
        <p:spPr bwMode="auto">
          <a:xfrm>
            <a:off x="10861040" y="3279140"/>
            <a:ext cx="1158875" cy="4394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Turn/Shape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7" name="矩形 11"/>
          <p:cNvSpPr/>
          <p:nvPr>
            <p:custDataLst>
              <p:tags r:id="rId47"/>
            </p:custDataLst>
          </p:nvPr>
        </p:nvSpPr>
        <p:spPr bwMode="auto">
          <a:xfrm>
            <a:off x="10861040" y="3866515"/>
            <a:ext cx="1158875" cy="4394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Expression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8" name="矩形 11"/>
          <p:cNvSpPr/>
          <p:nvPr>
            <p:custDataLst>
              <p:tags r:id="rId48"/>
            </p:custDataLst>
          </p:nvPr>
        </p:nvSpPr>
        <p:spPr bwMode="auto">
          <a:xfrm>
            <a:off x="10861040" y="4469765"/>
            <a:ext cx="1158875" cy="43942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3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Layout/Pose</a:t>
            </a:r>
            <a:endParaRPr lang="en-US" sz="13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9" name="右箭头 16"/>
          <p:cNvSpPr/>
          <p:nvPr>
            <p:custDataLst>
              <p:tags r:id="rId49"/>
            </p:custDataLst>
          </p:nvPr>
        </p:nvSpPr>
        <p:spPr>
          <a:xfrm rot="10800000" flipH="1">
            <a:off x="2629535" y="4124325"/>
            <a:ext cx="69977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50"/>
            </p:custDataLst>
          </p:nvPr>
        </p:nvSpPr>
        <p:spPr>
          <a:xfrm>
            <a:off x="1242060" y="5615940"/>
            <a:ext cx="247904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>
                <a:solidFill>
                  <a:srgbClr val="00B05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PhotoShop???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en-US" sz="2800" b="1">
                <a:solidFill>
                  <a:srgbClr val="FF0000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Generation!</a:t>
            </a:r>
            <a:endParaRPr lang="en-US" sz="2800" b="1">
              <a:solidFill>
                <a:srgbClr val="FF0000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242060" y="4917440"/>
            <a:ext cx="598170" cy="598170"/>
          </a:xfrm>
          <a:prstGeom prst="rect">
            <a:avLst/>
          </a:prstGeom>
        </p:spPr>
      </p:pic>
    </p:spTree>
    <p:custDataLst>
      <p:tags r:id="rId5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DataSet Description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329805" y="1189591"/>
            <a:ext cx="4534535" cy="2586760"/>
            <a:chOff x="2459" y="2015"/>
            <a:chExt cx="7141" cy="4516"/>
          </a:xfrm>
        </p:grpSpPr>
        <p:sp>
          <p:nvSpPr>
            <p:cNvPr id="39" name="矩形: 圆角 94"/>
            <p:cNvSpPr/>
            <p:nvPr>
              <p:custDataLst>
                <p:tags r:id="rId1"/>
              </p:custDataLst>
            </p:nvPr>
          </p:nvSpPr>
          <p:spPr>
            <a:xfrm>
              <a:off x="2459" y="2031"/>
              <a:ext cx="7141" cy="4500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0" name="矩形 11"/>
            <p:cNvSpPr/>
            <p:nvPr>
              <p:custDataLst>
                <p:tags r:id="rId2"/>
              </p:custDataLst>
            </p:nvPr>
          </p:nvSpPr>
          <p:spPr bwMode="auto">
            <a:xfrm>
              <a:off x="2459" y="2015"/>
              <a:ext cx="2187" cy="793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Esimate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42900" y="1195705"/>
            <a:ext cx="6718935" cy="2581379"/>
            <a:chOff x="628" y="2029"/>
            <a:chExt cx="10581" cy="4503"/>
          </a:xfrm>
        </p:grpSpPr>
        <p:sp>
          <p:nvSpPr>
            <p:cNvPr id="42" name="矩形: 圆角 94"/>
            <p:cNvSpPr/>
            <p:nvPr>
              <p:custDataLst>
                <p:tags r:id="rId3"/>
              </p:custDataLst>
            </p:nvPr>
          </p:nvSpPr>
          <p:spPr>
            <a:xfrm>
              <a:off x="629" y="2031"/>
              <a:ext cx="10580" cy="4501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矩形 11"/>
            <p:cNvSpPr/>
            <p:nvPr>
              <p:custDataLst>
                <p:tags r:id="rId4"/>
              </p:custDataLst>
            </p:nvPr>
          </p:nvSpPr>
          <p:spPr bwMode="auto">
            <a:xfrm>
              <a:off x="628" y="2029"/>
              <a:ext cx="2187" cy="77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Content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60" name="矩形 11"/>
          <p:cNvSpPr/>
          <p:nvPr>
            <p:custDataLst>
              <p:tags r:id="rId5"/>
            </p:custDataLst>
          </p:nvPr>
        </p:nvSpPr>
        <p:spPr bwMode="auto">
          <a:xfrm>
            <a:off x="7649845" y="17907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Text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3" name="矩形 11"/>
          <p:cNvSpPr/>
          <p:nvPr>
            <p:custDataLst>
              <p:tags r:id="rId6"/>
            </p:custDataLst>
          </p:nvPr>
        </p:nvSpPr>
        <p:spPr bwMode="auto">
          <a:xfrm>
            <a:off x="9055735" y="17907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Images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7595235" y="2255520"/>
            <a:ext cx="40030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     100GB       +     10TB         +       1GB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66" name="右箭头 65"/>
          <p:cNvSpPr/>
          <p:nvPr>
            <p:custDataLst>
              <p:tags r:id="rId8"/>
            </p:custDataLst>
          </p:nvPr>
        </p:nvSpPr>
        <p:spPr>
          <a:xfrm rot="5400000">
            <a:off x="9391650" y="2845435"/>
            <a:ext cx="45402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文本框 67"/>
          <p:cNvSpPr txBox="1"/>
          <p:nvPr>
            <p:custDataLst>
              <p:tags r:id="rId9"/>
            </p:custDataLst>
          </p:nvPr>
        </p:nvSpPr>
        <p:spPr>
          <a:xfrm>
            <a:off x="8886190" y="3253105"/>
            <a:ext cx="16281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10TB &amp; 101GB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2" name="矩形 11"/>
          <p:cNvSpPr/>
          <p:nvPr>
            <p:custDataLst>
              <p:tags r:id="rId10"/>
            </p:custDataLst>
          </p:nvPr>
        </p:nvSpPr>
        <p:spPr bwMode="auto">
          <a:xfrm>
            <a:off x="10514330" y="17907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Command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4" name="矩形 11"/>
          <p:cNvSpPr/>
          <p:nvPr>
            <p:custDataLst>
              <p:tags r:id="rId11"/>
            </p:custDataLst>
          </p:nvPr>
        </p:nvSpPr>
        <p:spPr bwMode="auto">
          <a:xfrm>
            <a:off x="555625" y="1996440"/>
            <a:ext cx="1125855" cy="7721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Images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" name="矩形 11"/>
          <p:cNvSpPr/>
          <p:nvPr>
            <p:custDataLst>
              <p:tags r:id="rId12"/>
            </p:custDataLst>
          </p:nvPr>
        </p:nvSpPr>
        <p:spPr bwMode="auto">
          <a:xfrm>
            <a:off x="554990" y="298958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Text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9" name="矩形 11"/>
          <p:cNvSpPr/>
          <p:nvPr>
            <p:custDataLst>
              <p:tags r:id="rId13"/>
            </p:custDataLst>
          </p:nvPr>
        </p:nvSpPr>
        <p:spPr bwMode="auto">
          <a:xfrm>
            <a:off x="1977390" y="1428750"/>
            <a:ext cx="1266190" cy="3619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Generalized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917065" y="1996440"/>
            <a:ext cx="1386840" cy="1294765"/>
          </a:xfrm>
          <a:prstGeom prst="rect">
            <a:avLst/>
          </a:prstGeom>
        </p:spPr>
      </p:pic>
      <p:sp>
        <p:nvSpPr>
          <p:cNvPr id="11" name="矩形 11"/>
          <p:cNvSpPr/>
          <p:nvPr>
            <p:custDataLst>
              <p:tags r:id="rId16"/>
            </p:custDataLst>
          </p:nvPr>
        </p:nvSpPr>
        <p:spPr bwMode="auto">
          <a:xfrm>
            <a:off x="3708400" y="1428750"/>
            <a:ext cx="1266190" cy="3619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Human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矩形 11"/>
          <p:cNvSpPr/>
          <p:nvPr>
            <p:custDataLst>
              <p:tags r:id="rId17"/>
            </p:custDataLst>
          </p:nvPr>
        </p:nvSpPr>
        <p:spPr bwMode="auto">
          <a:xfrm>
            <a:off x="5440045" y="1428750"/>
            <a:ext cx="1266190" cy="36195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S-Human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710305" y="1927860"/>
            <a:ext cx="1264285" cy="144399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512435" y="1927860"/>
            <a:ext cx="1120775" cy="145542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554990" y="3388360"/>
            <a:ext cx="335534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00" b="1"/>
              <a:t>A old man smiling with less white hair</a:t>
            </a:r>
            <a:endParaRPr lang="en-US" altLang="zh-CN" sz="1300" b="1"/>
          </a:p>
        </p:txBody>
      </p:sp>
      <p:grpSp>
        <p:nvGrpSpPr>
          <p:cNvPr id="35" name="组合 34"/>
          <p:cNvGrpSpPr/>
          <p:nvPr/>
        </p:nvGrpSpPr>
        <p:grpSpPr>
          <a:xfrm>
            <a:off x="343535" y="4116705"/>
            <a:ext cx="6447155" cy="2547556"/>
            <a:chOff x="628" y="2029"/>
            <a:chExt cx="10153" cy="4444"/>
          </a:xfrm>
        </p:grpSpPr>
        <p:sp>
          <p:nvSpPr>
            <p:cNvPr id="44" name="矩形: 圆角 94"/>
            <p:cNvSpPr/>
            <p:nvPr>
              <p:custDataLst>
                <p:tags r:id="rId22"/>
              </p:custDataLst>
            </p:nvPr>
          </p:nvSpPr>
          <p:spPr>
            <a:xfrm>
              <a:off x="629" y="2031"/>
              <a:ext cx="10152" cy="4442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矩形 11"/>
            <p:cNvSpPr/>
            <p:nvPr>
              <p:custDataLst>
                <p:tags r:id="rId23"/>
              </p:custDataLst>
            </p:nvPr>
          </p:nvSpPr>
          <p:spPr bwMode="auto">
            <a:xfrm>
              <a:off x="628" y="2029"/>
              <a:ext cx="2187" cy="77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Collection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53" name="矩形 11"/>
          <p:cNvSpPr/>
          <p:nvPr>
            <p:custDataLst>
              <p:tags r:id="rId24"/>
            </p:custDataLst>
          </p:nvPr>
        </p:nvSpPr>
        <p:spPr bwMode="auto">
          <a:xfrm>
            <a:off x="554990" y="47498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Public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4" name="矩形 11"/>
          <p:cNvSpPr/>
          <p:nvPr>
            <p:custDataLst>
              <p:tags r:id="rId25"/>
            </p:custDataLst>
          </p:nvPr>
        </p:nvSpPr>
        <p:spPr bwMode="auto">
          <a:xfrm>
            <a:off x="2117090" y="47498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Payment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5" name="矩形 11"/>
          <p:cNvSpPr/>
          <p:nvPr>
            <p:custDataLst>
              <p:tags r:id="rId26"/>
            </p:custDataLst>
          </p:nvPr>
        </p:nvSpPr>
        <p:spPr bwMode="auto">
          <a:xfrm>
            <a:off x="3679190" y="47498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Manual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6" name="矩形 11"/>
          <p:cNvSpPr/>
          <p:nvPr>
            <p:custDataLst>
              <p:tags r:id="rId27"/>
            </p:custDataLst>
          </p:nvPr>
        </p:nvSpPr>
        <p:spPr bwMode="auto">
          <a:xfrm>
            <a:off x="5241290" y="4749800"/>
            <a:ext cx="1126490" cy="36195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Gen+Adj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7061200" y="4118106"/>
            <a:ext cx="4859020" cy="2574159"/>
            <a:chOff x="1948" y="1690"/>
            <a:chExt cx="7652" cy="4494"/>
          </a:xfrm>
        </p:grpSpPr>
        <p:sp>
          <p:nvSpPr>
            <p:cNvPr id="59" name="矩形: 圆角 94"/>
            <p:cNvSpPr/>
            <p:nvPr>
              <p:custDataLst>
                <p:tags r:id="rId28"/>
              </p:custDataLst>
            </p:nvPr>
          </p:nvSpPr>
          <p:spPr>
            <a:xfrm>
              <a:off x="1948" y="1690"/>
              <a:ext cx="7652" cy="4494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矩形 11"/>
            <p:cNvSpPr/>
            <p:nvPr>
              <p:custDataLst>
                <p:tags r:id="rId29"/>
              </p:custDataLst>
            </p:nvPr>
          </p:nvSpPr>
          <p:spPr bwMode="auto">
            <a:xfrm>
              <a:off x="1949" y="1704"/>
              <a:ext cx="4176" cy="777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Business Benefits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7329805" y="4749800"/>
            <a:ext cx="5244465" cy="478155"/>
            <a:chOff x="10181" y="7748"/>
            <a:chExt cx="8259" cy="753"/>
          </a:xfrm>
        </p:grpSpPr>
        <p:sp>
          <p:nvSpPr>
            <p:cNvPr id="69" name="矩形 11"/>
            <p:cNvSpPr/>
            <p:nvPr>
              <p:custDataLst>
                <p:tags r:id="rId30"/>
              </p:custDataLst>
            </p:nvPr>
          </p:nvSpPr>
          <p:spPr bwMode="auto">
            <a:xfrm>
              <a:off x="10181" y="7748"/>
              <a:ext cx="2552" cy="75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en-GB" sz="1600" b="1">
                  <a:solidFill>
                    <a:schemeClr val="bg1"/>
                  </a:solidFill>
                  <a:latin typeface="Arial" panose="020B0604020202090204" pitchFamily="34" charset="0"/>
                  <a:ea typeface="Merriweather" panose="00000500000000000000"/>
                  <a:cs typeface="Arial" panose="020B0604020202090204" pitchFamily="34" charset="0"/>
                  <a:sym typeface="Merriweather" panose="00000500000000000000"/>
                </a:rPr>
                <a:t>M</a:t>
              </a:r>
              <a:r>
                <a:rPr lang="en-GB" sz="1600" b="1">
                  <a:solidFill>
                    <a:schemeClr val="bg1"/>
                  </a:solidFill>
                  <a:latin typeface="Arial" panose="020B0604020202090204" pitchFamily="34" charset="0"/>
                  <a:ea typeface="Merriweather" panose="00000500000000000000"/>
                  <a:cs typeface="Arial" panose="020B0604020202090204" pitchFamily="34" charset="0"/>
                  <a:sym typeface="Merriweather" panose="00000500000000000000"/>
                </a:rPr>
                <a:t>ultimodal</a:t>
              </a:r>
              <a:endParaRPr lang="en-GB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endParaRPr>
            </a:p>
          </p:txBody>
        </p:sp>
        <p:sp>
          <p:nvSpPr>
            <p:cNvPr id="70" name="文本框 69"/>
            <p:cNvSpPr txBox="1"/>
            <p:nvPr>
              <p:custDataLst>
                <p:tags r:id="rId31"/>
              </p:custDataLst>
            </p:nvPr>
          </p:nvSpPr>
          <p:spPr>
            <a:xfrm>
              <a:off x="12734" y="7859"/>
              <a:ext cx="5706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600" b="1">
                  <a:latin typeface="Arial" panose="020B0604020202090204" pitchFamily="34" charset="0"/>
                  <a:cs typeface="Arial" panose="020B0604020202090204" pitchFamily="34" charset="0"/>
                </a:rPr>
                <a:t>More Precise &amp; Explanatory</a:t>
              </a:r>
              <a:endParaRPr lang="en-US" sz="1600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7330440" y="6000750"/>
            <a:ext cx="5244465" cy="583565"/>
            <a:chOff x="10181" y="7665"/>
            <a:chExt cx="8259" cy="919"/>
          </a:xfrm>
        </p:grpSpPr>
        <p:sp>
          <p:nvSpPr>
            <p:cNvPr id="79" name="矩形 11"/>
            <p:cNvSpPr/>
            <p:nvPr>
              <p:custDataLst>
                <p:tags r:id="rId32"/>
              </p:custDataLst>
            </p:nvPr>
          </p:nvSpPr>
          <p:spPr bwMode="auto">
            <a:xfrm>
              <a:off x="10181" y="7748"/>
              <a:ext cx="2552" cy="75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en-GB" sz="1600" b="1">
                  <a:solidFill>
                    <a:schemeClr val="bg1"/>
                  </a:solidFill>
                  <a:latin typeface="Arial" panose="020B0604020202090204" pitchFamily="34" charset="0"/>
                  <a:ea typeface="Merriweather" panose="00000500000000000000"/>
                  <a:cs typeface="Arial" panose="020B0604020202090204" pitchFamily="34" charset="0"/>
                  <a:sym typeface="Merriweather" panose="00000500000000000000"/>
                </a:rPr>
                <a:t>Big Data</a:t>
              </a:r>
              <a:endParaRPr lang="en-US" altLang="en-GB" sz="1600" b="1" dirty="0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endParaRPr>
            </a:p>
          </p:txBody>
        </p:sp>
        <p:sp>
          <p:nvSpPr>
            <p:cNvPr id="80" name="文本框 79"/>
            <p:cNvSpPr txBox="1"/>
            <p:nvPr>
              <p:custDataLst>
                <p:tags r:id="rId33"/>
              </p:custDataLst>
            </p:nvPr>
          </p:nvSpPr>
          <p:spPr>
            <a:xfrm>
              <a:off x="12734" y="7665"/>
              <a:ext cx="5706" cy="9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600" b="1">
                  <a:latin typeface="Arial" panose="020B0604020202090204" pitchFamily="34" charset="0"/>
                  <a:cs typeface="Arial" panose="020B0604020202090204" pitchFamily="34" charset="0"/>
                </a:rPr>
                <a:t>Generalization </a:t>
              </a:r>
              <a:endParaRPr lang="en-US" sz="1600" b="1">
                <a:latin typeface="Arial" panose="020B0604020202090204" pitchFamily="34" charset="0"/>
                <a:cs typeface="Arial" panose="020B0604020202090204" pitchFamily="34" charset="0"/>
              </a:endParaRPr>
            </a:p>
            <a:p>
              <a:r>
                <a:rPr lang="en-US" sz="1600" b="1">
                  <a:latin typeface="Arial" panose="020B0604020202090204" pitchFamily="34" charset="0"/>
                  <a:cs typeface="Arial" panose="020B0604020202090204" pitchFamily="34" charset="0"/>
                </a:rPr>
                <a:t>&amp; Personalization</a:t>
              </a:r>
              <a:endParaRPr lang="en-US" sz="1600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329805" y="5330825"/>
            <a:ext cx="5244465" cy="566420"/>
            <a:chOff x="10181" y="7637"/>
            <a:chExt cx="8259" cy="892"/>
          </a:xfrm>
        </p:grpSpPr>
        <p:sp>
          <p:nvSpPr>
            <p:cNvPr id="82" name="矩形 11"/>
            <p:cNvSpPr/>
            <p:nvPr>
              <p:custDataLst>
                <p:tags r:id="rId34"/>
              </p:custDataLst>
            </p:nvPr>
          </p:nvSpPr>
          <p:spPr bwMode="auto">
            <a:xfrm>
              <a:off x="10181" y="7637"/>
              <a:ext cx="2552" cy="89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en-GB" sz="1600" b="1">
                  <a:solidFill>
                    <a:schemeClr val="bg1"/>
                  </a:solidFill>
                  <a:latin typeface="Arial" panose="020B0604020202090204" pitchFamily="34" charset="0"/>
                  <a:ea typeface="Merriweather" panose="00000500000000000000"/>
                  <a:cs typeface="Arial" panose="020B0604020202090204" pitchFamily="34" charset="0"/>
                  <a:sym typeface="Merriweather" panose="00000500000000000000"/>
                </a:rPr>
                <a:t>Semi-Supervised</a:t>
              </a:r>
              <a:endParaRPr lang="en-US" altLang="en-GB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endParaRPr>
            </a:p>
          </p:txBody>
        </p:sp>
        <p:sp>
          <p:nvSpPr>
            <p:cNvPr id="83" name="文本框 82"/>
            <p:cNvSpPr txBox="1"/>
            <p:nvPr>
              <p:custDataLst>
                <p:tags r:id="rId35"/>
              </p:custDataLst>
            </p:nvPr>
          </p:nvSpPr>
          <p:spPr>
            <a:xfrm>
              <a:off x="12734" y="7859"/>
              <a:ext cx="5706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sz="1600" b="1">
                  <a:latin typeface="Arial" panose="020B0604020202090204" pitchFamily="34" charset="0"/>
                  <a:cs typeface="Arial" panose="020B0604020202090204" pitchFamily="34" charset="0"/>
                  <a:sym typeface="+mn-ea"/>
                </a:rPr>
                <a:t>More Precise &amp; Directional </a:t>
              </a:r>
              <a:endParaRPr lang="en-US" sz="1600" b="1">
                <a:latin typeface="Arial" panose="020B0604020202090204" pitchFamily="34" charset="0"/>
                <a:cs typeface="Arial" panose="020B0604020202090204" pitchFamily="34" charset="0"/>
              </a:endParaRPr>
            </a:p>
          </p:txBody>
        </p:sp>
      </p:grpSp>
      <p:pic>
        <p:nvPicPr>
          <p:cNvPr id="105" name="图片 104"/>
          <p:cNvPicPr/>
          <p:nvPr/>
        </p:nvPicPr>
        <p:blipFill>
          <a:blip r:embed="rId36">
            <a:clrChange>
              <a:clrFrom>
                <a:srgbClr val="FEFEFE">
                  <a:alpha val="100000"/>
                </a:srgbClr>
              </a:clrFrom>
              <a:clrTo>
                <a:srgbClr val="FEFEF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095" y="5217795"/>
            <a:ext cx="1175385" cy="661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5200" y="5230495"/>
            <a:ext cx="933450" cy="666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8">
            <a:clrChange>
              <a:clrFrom>
                <a:srgbClr val="FBFBFB">
                  <a:alpha val="100000"/>
                </a:srgbClr>
              </a:clrFrom>
              <a:clrTo>
                <a:srgbClr val="FBFBFB">
                  <a:alpha val="100000"/>
                  <a:alpha val="0"/>
                </a:srgbClr>
              </a:clrTo>
            </a:clrChange>
          </a:blip>
          <a:srcRect t="28004" b="30352"/>
          <a:stretch>
            <a:fillRect/>
          </a:stretch>
        </p:blipFill>
        <p:spPr>
          <a:xfrm>
            <a:off x="2107565" y="6042660"/>
            <a:ext cx="1136015" cy="47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39">
            <a:clrChange>
              <a:clrFrom>
                <a:srgbClr val="FBFDFC">
                  <a:alpha val="100000"/>
                </a:srgbClr>
              </a:clrFrom>
              <a:clrTo>
                <a:srgbClr val="FBFDF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85210" y="5157470"/>
            <a:ext cx="1314450" cy="1314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40"/>
          <a:stretch>
            <a:fillRect/>
          </a:stretch>
        </p:blipFill>
        <p:spPr>
          <a:xfrm>
            <a:off x="5081905" y="5266055"/>
            <a:ext cx="1338580" cy="1195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1"/>
          <a:srcRect l="11326" t="24796" r="11632" b="25974"/>
          <a:stretch>
            <a:fillRect/>
          </a:stretch>
        </p:blipFill>
        <p:spPr>
          <a:xfrm>
            <a:off x="555625" y="6082030"/>
            <a:ext cx="1229360" cy="393700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DataSet Understanding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060" y="1334770"/>
            <a:ext cx="6482080" cy="3846830"/>
          </a:xfrm>
          <a:prstGeom prst="rect">
            <a:avLst/>
          </a:prstGeom>
        </p:spPr>
      </p:pic>
      <p:sp>
        <p:nvSpPr>
          <p:cNvPr id="4" name="矩形 11"/>
          <p:cNvSpPr/>
          <p:nvPr>
            <p:custDataLst>
              <p:tags r:id="rId2"/>
            </p:custDataLst>
          </p:nvPr>
        </p:nvSpPr>
        <p:spPr bwMode="auto">
          <a:xfrm>
            <a:off x="551180" y="5518785"/>
            <a:ext cx="1125855" cy="568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Images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 bwMode="auto">
          <a:xfrm>
            <a:off x="1812925" y="551878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Generate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5" name="矩形 11"/>
          <p:cNvSpPr/>
          <p:nvPr>
            <p:custDataLst>
              <p:tags r:id="rId4"/>
            </p:custDataLst>
          </p:nvPr>
        </p:nvSpPr>
        <p:spPr bwMode="auto">
          <a:xfrm>
            <a:off x="3074670" y="552259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Labeled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44" name="矩形: 圆角 94"/>
          <p:cNvSpPr/>
          <p:nvPr>
            <p:custDataLst>
              <p:tags r:id="rId5"/>
            </p:custDataLst>
          </p:nvPr>
        </p:nvSpPr>
        <p:spPr>
          <a:xfrm>
            <a:off x="353060" y="5337810"/>
            <a:ext cx="5227320" cy="9378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11"/>
          <p:cNvSpPr/>
          <p:nvPr>
            <p:custDataLst>
              <p:tags r:id="rId6"/>
            </p:custDataLst>
          </p:nvPr>
        </p:nvSpPr>
        <p:spPr bwMode="auto">
          <a:xfrm>
            <a:off x="5747385" y="5521960"/>
            <a:ext cx="1125855" cy="568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Text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矩形 11"/>
          <p:cNvSpPr/>
          <p:nvPr>
            <p:custDataLst>
              <p:tags r:id="rId7"/>
            </p:custDataLst>
          </p:nvPr>
        </p:nvSpPr>
        <p:spPr bwMode="auto">
          <a:xfrm>
            <a:off x="4336415" y="552259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Unlabeled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48535" y="3061335"/>
            <a:ext cx="1659890" cy="64770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13"/>
          <p:cNvSpPr/>
          <p:nvPr/>
        </p:nvSpPr>
        <p:spPr>
          <a:xfrm>
            <a:off x="5748020" y="3105150"/>
            <a:ext cx="1125220" cy="60388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Picture 8" descr="Screen Shot 2023-07-13 at 8.00.12 P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265" y="1334770"/>
            <a:ext cx="4843780" cy="1431925"/>
          </a:xfrm>
          <a:prstGeom prst="rect">
            <a:avLst/>
          </a:prstGeom>
        </p:spPr>
      </p:pic>
      <p:sp>
        <p:nvSpPr>
          <p:cNvPr id="10" name="矩形 11"/>
          <p:cNvSpPr/>
          <p:nvPr>
            <p:custDataLst>
              <p:tags r:id="rId9"/>
            </p:custDataLst>
          </p:nvPr>
        </p:nvSpPr>
        <p:spPr bwMode="auto">
          <a:xfrm>
            <a:off x="7631430" y="2973705"/>
            <a:ext cx="1125855" cy="568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Command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1" name="矩形 11"/>
          <p:cNvSpPr/>
          <p:nvPr>
            <p:custDataLst>
              <p:tags r:id="rId10"/>
            </p:custDataLst>
          </p:nvPr>
        </p:nvSpPr>
        <p:spPr bwMode="auto">
          <a:xfrm>
            <a:off x="9014460" y="297370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Points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3" name="矩形 11"/>
          <p:cNvSpPr/>
          <p:nvPr>
            <p:custDataLst>
              <p:tags r:id="rId11"/>
            </p:custDataLst>
          </p:nvPr>
        </p:nvSpPr>
        <p:spPr bwMode="auto">
          <a:xfrm>
            <a:off x="10397490" y="2973705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Motion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Track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15" name="矩形 13"/>
          <p:cNvSpPr/>
          <p:nvPr/>
        </p:nvSpPr>
        <p:spPr>
          <a:xfrm>
            <a:off x="7889240" y="2012950"/>
            <a:ext cx="447675" cy="53594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3"/>
          <p:cNvSpPr/>
          <p:nvPr/>
        </p:nvSpPr>
        <p:spPr>
          <a:xfrm>
            <a:off x="1167765" y="4357370"/>
            <a:ext cx="1429385" cy="8242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1"/>
          <p:cNvSpPr/>
          <p:nvPr>
            <p:custDataLst>
              <p:tags r:id="rId12"/>
            </p:custDataLst>
          </p:nvPr>
        </p:nvSpPr>
        <p:spPr bwMode="auto">
          <a:xfrm>
            <a:off x="7631430" y="5848985"/>
            <a:ext cx="1125855" cy="5689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Noise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Data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8" name="图片 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388860" y="3834765"/>
            <a:ext cx="3496310" cy="1869440"/>
          </a:xfrm>
          <a:prstGeom prst="rect">
            <a:avLst/>
          </a:prstGeom>
        </p:spPr>
      </p:pic>
      <p:sp>
        <p:nvSpPr>
          <p:cNvPr id="19" name="矩形 11"/>
          <p:cNvSpPr/>
          <p:nvPr>
            <p:custDataLst>
              <p:tags r:id="rId15"/>
            </p:custDataLst>
          </p:nvPr>
        </p:nvSpPr>
        <p:spPr bwMode="auto">
          <a:xfrm>
            <a:off x="9014460" y="5849620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Random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20" name="矩形 11"/>
          <p:cNvSpPr/>
          <p:nvPr>
            <p:custDataLst>
              <p:tags r:id="rId16"/>
            </p:custDataLst>
          </p:nvPr>
        </p:nvSpPr>
        <p:spPr bwMode="auto">
          <a:xfrm>
            <a:off x="10397490" y="5849620"/>
            <a:ext cx="1125855" cy="56832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Text/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>
                <a:solidFill>
                  <a:schemeClr val="bg1"/>
                </a:solidFill>
                <a:latin typeface="Arial" panose="020B0604020202090204" pitchFamily="34" charset="0"/>
                <a:ea typeface="Merriweather" panose="00000500000000000000"/>
                <a:cs typeface="Arial" panose="020B0604020202090204" pitchFamily="34" charset="0"/>
                <a:sym typeface="Merriweather" panose="00000500000000000000"/>
              </a:rPr>
              <a:t>Command</a:t>
            </a:r>
            <a:endParaRPr lang="en-US" sz="1600" b="1">
              <a:solidFill>
                <a:schemeClr val="bg1"/>
              </a:solidFill>
              <a:latin typeface="Arial" panose="020B0604020202090204" pitchFamily="34" charset="0"/>
              <a:ea typeface="Merriweather" panose="00000500000000000000"/>
              <a:cs typeface="Arial" panose="020B0604020202090204" pitchFamily="34" charset="0"/>
              <a:sym typeface="Merriweather" panose="00000500000000000000"/>
            </a:endParaRPr>
          </a:p>
        </p:txBody>
      </p:sp>
      <p:sp>
        <p:nvSpPr>
          <p:cNvPr id="61" name="矩形 11"/>
          <p:cNvSpPr/>
          <p:nvPr>
            <p:custDataLst>
              <p:tags r:id="rId17"/>
            </p:custDataLst>
          </p:nvPr>
        </p:nvSpPr>
        <p:spPr bwMode="auto">
          <a:xfrm>
            <a:off x="10222865" y="3834765"/>
            <a:ext cx="1475105" cy="522605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MultiModel</a:t>
            </a:r>
            <a:endParaRPr 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Methodology: DragGAN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8780" y="3510915"/>
            <a:ext cx="8991600" cy="32670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53060" y="1378585"/>
            <a:ext cx="3970020" cy="1863725"/>
            <a:chOff x="3835" y="2268"/>
            <a:chExt cx="5757" cy="2935"/>
          </a:xfrm>
        </p:grpSpPr>
        <p:sp>
          <p:nvSpPr>
            <p:cNvPr id="4" name="矩形: 圆角 94"/>
            <p:cNvSpPr/>
            <p:nvPr>
              <p:custDataLst>
                <p:tags r:id="rId3"/>
              </p:custDataLst>
            </p:nvPr>
          </p:nvSpPr>
          <p:spPr>
            <a:xfrm>
              <a:off x="3836" y="2270"/>
              <a:ext cx="5756" cy="293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11"/>
            <p:cNvSpPr/>
            <p:nvPr>
              <p:custDataLst>
                <p:tags r:id="rId4"/>
              </p:custDataLst>
            </p:nvPr>
          </p:nvSpPr>
          <p:spPr bwMode="auto">
            <a:xfrm>
              <a:off x="3835" y="2268"/>
              <a:ext cx="5757" cy="701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Manipulation &amp; Controllability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7" name="矩形 11"/>
            <p:cNvSpPr/>
            <p:nvPr>
              <p:custDataLst>
                <p:tags r:id="rId5"/>
              </p:custDataLst>
            </p:nvPr>
          </p:nvSpPr>
          <p:spPr bwMode="auto">
            <a:xfrm>
              <a:off x="4281" y="3253"/>
              <a:ext cx="2143" cy="690"/>
            </a:xfrm>
            <a:prstGeom prst="roundRect">
              <a:avLst/>
            </a:prstGeom>
            <a:solidFill>
              <a:srgbClr val="C767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Pose</a:t>
              </a:r>
              <a:endPara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0" name="矩形 11"/>
            <p:cNvSpPr/>
            <p:nvPr>
              <p:custDataLst>
                <p:tags r:id="rId6"/>
              </p:custDataLst>
            </p:nvPr>
          </p:nvSpPr>
          <p:spPr bwMode="auto">
            <a:xfrm>
              <a:off x="4281" y="4227"/>
              <a:ext cx="2143" cy="690"/>
            </a:xfrm>
            <a:prstGeom prst="roundRect">
              <a:avLst/>
            </a:prstGeom>
            <a:solidFill>
              <a:srgbClr val="C7676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0" numCol="1" rtlCol="0" anchor="ctr" anchorCtr="0" compatLnSpc="1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4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Shape</a:t>
              </a:r>
              <a:endPara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13" name="矩形 11"/>
          <p:cNvSpPr/>
          <p:nvPr>
            <p:custDataLst>
              <p:tags r:id="rId7"/>
            </p:custDataLst>
          </p:nvPr>
        </p:nvSpPr>
        <p:spPr bwMode="auto">
          <a:xfrm>
            <a:off x="2519045" y="2004060"/>
            <a:ext cx="1485265" cy="438150"/>
          </a:xfrm>
          <a:prstGeom prst="roundRect">
            <a:avLst/>
          </a:prstGeom>
          <a:solidFill>
            <a:srgbClr val="C7676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Expression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矩形 11"/>
          <p:cNvSpPr/>
          <p:nvPr>
            <p:custDataLst>
              <p:tags r:id="rId8"/>
            </p:custDataLst>
          </p:nvPr>
        </p:nvSpPr>
        <p:spPr bwMode="auto">
          <a:xfrm>
            <a:off x="2519045" y="2622550"/>
            <a:ext cx="1485265" cy="438150"/>
          </a:xfrm>
          <a:prstGeom prst="roundRect">
            <a:avLst/>
          </a:prstGeom>
          <a:solidFill>
            <a:srgbClr val="C7676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Layout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矩形 11"/>
          <p:cNvSpPr/>
          <p:nvPr>
            <p:custDataLst>
              <p:tags r:id="rId9"/>
            </p:custDataLst>
          </p:nvPr>
        </p:nvSpPr>
        <p:spPr bwMode="auto">
          <a:xfrm>
            <a:off x="4867275" y="1807210"/>
            <a:ext cx="164973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Select Point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矩形 11"/>
          <p:cNvSpPr/>
          <p:nvPr>
            <p:custDataLst>
              <p:tags r:id="rId10"/>
            </p:custDataLst>
          </p:nvPr>
        </p:nvSpPr>
        <p:spPr bwMode="auto">
          <a:xfrm>
            <a:off x="4867275" y="2528570"/>
            <a:ext cx="164973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Select Mask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7" name="右箭头 16"/>
          <p:cNvSpPr/>
          <p:nvPr>
            <p:custDataLst>
              <p:tags r:id="rId11"/>
            </p:custDataLst>
          </p:nvPr>
        </p:nvSpPr>
        <p:spPr>
          <a:xfrm rot="10800000" flipH="1">
            <a:off x="6867525" y="2228850"/>
            <a:ext cx="38798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1"/>
          <p:cNvSpPr/>
          <p:nvPr>
            <p:custDataLst>
              <p:tags r:id="rId12"/>
            </p:custDataLst>
          </p:nvPr>
        </p:nvSpPr>
        <p:spPr bwMode="auto">
          <a:xfrm>
            <a:off x="7489190" y="2167890"/>
            <a:ext cx="147828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Direction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矩形 11"/>
          <p:cNvSpPr/>
          <p:nvPr>
            <p:custDataLst>
              <p:tags r:id="rId13"/>
            </p:custDataLst>
          </p:nvPr>
        </p:nvSpPr>
        <p:spPr bwMode="auto">
          <a:xfrm>
            <a:off x="9887585" y="2167890"/>
            <a:ext cx="147828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Start/Stop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0" name="右箭头 19"/>
          <p:cNvSpPr/>
          <p:nvPr>
            <p:custDataLst>
              <p:tags r:id="rId14"/>
            </p:custDataLst>
          </p:nvPr>
        </p:nvSpPr>
        <p:spPr>
          <a:xfrm rot="10800000" flipH="1">
            <a:off x="9259570" y="2228850"/>
            <a:ext cx="38798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4664710" y="1595120"/>
            <a:ext cx="337185" cy="33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椭圆 21"/>
          <p:cNvSpPr/>
          <p:nvPr>
            <p:custDataLst>
              <p:tags r:id="rId15"/>
            </p:custDataLst>
          </p:nvPr>
        </p:nvSpPr>
        <p:spPr>
          <a:xfrm>
            <a:off x="7339965" y="1999615"/>
            <a:ext cx="337185" cy="33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3" name="椭圆 22"/>
          <p:cNvSpPr/>
          <p:nvPr>
            <p:custDataLst>
              <p:tags r:id="rId16"/>
            </p:custDataLst>
          </p:nvPr>
        </p:nvSpPr>
        <p:spPr>
          <a:xfrm>
            <a:off x="9738995" y="1999615"/>
            <a:ext cx="337185" cy="33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24" name="肘形连接符 23"/>
          <p:cNvCxnSpPr>
            <a:stCxn id="19" idx="2"/>
            <a:endCxn id="39" idx="2"/>
          </p:cNvCxnSpPr>
          <p:nvPr/>
        </p:nvCxnSpPr>
        <p:spPr>
          <a:xfrm rot="5400000">
            <a:off x="7820343" y="435293"/>
            <a:ext cx="635635" cy="4977130"/>
          </a:xfrm>
          <a:prstGeom prst="bentConnector3">
            <a:avLst>
              <a:gd name="adj1" fmla="val 137413"/>
            </a:avLst>
          </a:prstGeom>
          <a:ln w="28575" cmpd="sng">
            <a:solidFill>
              <a:srgbClr val="B2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>
            <p:custDataLst>
              <p:tags r:id="rId17"/>
            </p:custDataLst>
          </p:nvPr>
        </p:nvSpPr>
        <p:spPr>
          <a:xfrm>
            <a:off x="4664710" y="2336800"/>
            <a:ext cx="337185" cy="3371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9" name="矩形: 圆角 94"/>
          <p:cNvSpPr/>
          <p:nvPr>
            <p:custDataLst>
              <p:tags r:id="rId18"/>
            </p:custDataLst>
          </p:nvPr>
        </p:nvSpPr>
        <p:spPr>
          <a:xfrm>
            <a:off x="4580255" y="1378585"/>
            <a:ext cx="2138045" cy="186309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7" name="文本框 46"/>
          <p:cNvSpPr txBox="1"/>
          <p:nvPr>
            <p:custDataLst>
              <p:tags r:id="rId19"/>
            </p:custDataLst>
          </p:nvPr>
        </p:nvSpPr>
        <p:spPr>
          <a:xfrm>
            <a:off x="9489440" y="3091815"/>
            <a:ext cx="1193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 b="1">
                <a:latin typeface="Arial" panose="020B0604020202090204" pitchFamily="34" charset="0"/>
                <a:cs typeface="Arial" panose="020B0604020202090204" pitchFamily="34" charset="0"/>
              </a:rPr>
              <a:t>Next Step</a:t>
            </a:r>
            <a:endParaRPr lang="en-US" sz="1600" b="1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9790430" y="3793490"/>
            <a:ext cx="1698625" cy="296799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94310" y="5350510"/>
            <a:ext cx="3505200" cy="142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38680" y="5350510"/>
            <a:ext cx="732155" cy="1304290"/>
          </a:xfrm>
          <a:prstGeom prst="rect">
            <a:avLst/>
          </a:prstGeom>
        </p:spPr>
      </p:pic>
      <p:pic>
        <p:nvPicPr>
          <p:cNvPr id="9" name="Picture 8" descr="yifan_test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9025" y="5340350"/>
            <a:ext cx="739140" cy="131445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DragGAN Principle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1810" y="3289300"/>
            <a:ext cx="4729480" cy="3369310"/>
            <a:chOff x="1785" y="4409"/>
            <a:chExt cx="8624" cy="6143"/>
          </a:xfrm>
        </p:grpSpPr>
        <p:pic>
          <p:nvPicPr>
            <p:cNvPr id="2" name="图片 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2473" y="4409"/>
              <a:ext cx="7936" cy="614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85" y="7386"/>
              <a:ext cx="1448" cy="190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89000" y="1063625"/>
            <a:ext cx="3496310" cy="1869440"/>
          </a:xfrm>
          <a:prstGeom prst="rect">
            <a:avLst/>
          </a:prstGeom>
        </p:spPr>
      </p:pic>
      <p:sp>
        <p:nvSpPr>
          <p:cNvPr id="39" name="矩形: 圆角 94"/>
          <p:cNvSpPr/>
          <p:nvPr>
            <p:custDataLst>
              <p:tags r:id="rId7"/>
            </p:custDataLst>
          </p:nvPr>
        </p:nvSpPr>
        <p:spPr>
          <a:xfrm>
            <a:off x="554990" y="1140460"/>
            <a:ext cx="4528820" cy="191579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1"/>
          <p:cNvSpPr/>
          <p:nvPr>
            <p:custDataLst>
              <p:tags r:id="rId8"/>
            </p:custDataLst>
          </p:nvPr>
        </p:nvSpPr>
        <p:spPr bwMode="auto">
          <a:xfrm>
            <a:off x="3799840" y="1195705"/>
            <a:ext cx="1221740" cy="3721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GAN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00" name="图片 99"/>
          <p:cNvPicPr/>
          <p:nvPr>
            <p:custDataLst>
              <p:tags r:id="rId9"/>
            </p:custDataLst>
          </p:nvPr>
        </p:nvPicPr>
        <p:blipFill>
          <a:blip r:embed="rId10"/>
          <a:srcRect b="36344"/>
          <a:stretch>
            <a:fillRect/>
          </a:stretch>
        </p:blipFill>
        <p:spPr>
          <a:xfrm>
            <a:off x="5364480" y="1623060"/>
            <a:ext cx="6638925" cy="17379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11"/>
          <p:cNvSpPr/>
          <p:nvPr>
            <p:custDataLst>
              <p:tags r:id="rId11"/>
            </p:custDataLst>
          </p:nvPr>
        </p:nvSpPr>
        <p:spPr bwMode="auto">
          <a:xfrm>
            <a:off x="6946265" y="1191895"/>
            <a:ext cx="3841115" cy="37211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  <a:sym typeface="+mn-ea"/>
              </a:rPr>
              <a:t>Image Generation By Multiple GAN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矩形 11"/>
          <p:cNvSpPr/>
          <p:nvPr>
            <p:custDataLst>
              <p:tags r:id="rId12"/>
            </p:custDataLst>
          </p:nvPr>
        </p:nvSpPr>
        <p:spPr bwMode="auto">
          <a:xfrm>
            <a:off x="3926840" y="3198495"/>
            <a:ext cx="1221740" cy="59055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Motion Supervision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445375" y="3514090"/>
            <a:ext cx="4361180" cy="606425"/>
          </a:xfrm>
          <a:prstGeom prst="rect">
            <a:avLst/>
          </a:prstGeom>
        </p:spPr>
      </p:pic>
      <p:sp>
        <p:nvSpPr>
          <p:cNvPr id="16" name="矩形 11"/>
          <p:cNvSpPr/>
          <p:nvPr>
            <p:custDataLst>
              <p:tags r:id="rId15"/>
            </p:custDataLst>
          </p:nvPr>
        </p:nvSpPr>
        <p:spPr bwMode="auto">
          <a:xfrm>
            <a:off x="5592445" y="3609340"/>
            <a:ext cx="1738630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Loss Function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矩形: 圆角 94"/>
          <p:cNvSpPr/>
          <p:nvPr>
            <p:custDataLst>
              <p:tags r:id="rId16"/>
            </p:custDataLst>
          </p:nvPr>
        </p:nvSpPr>
        <p:spPr>
          <a:xfrm>
            <a:off x="5301615" y="3419475"/>
            <a:ext cx="6702425" cy="3166745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右箭头 12"/>
          <p:cNvSpPr/>
          <p:nvPr>
            <p:custDataLst>
              <p:tags r:id="rId17"/>
            </p:custDataLst>
          </p:nvPr>
        </p:nvSpPr>
        <p:spPr>
          <a:xfrm rot="1800000">
            <a:off x="5187315" y="3600450"/>
            <a:ext cx="394335" cy="26035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69680" y="3609340"/>
            <a:ext cx="1118870" cy="3943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18"/>
            </p:custDataLst>
          </p:nvPr>
        </p:nvSpPr>
        <p:spPr>
          <a:xfrm>
            <a:off x="10464800" y="3609340"/>
            <a:ext cx="1118870" cy="3943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1"/>
          <p:cNvSpPr/>
          <p:nvPr>
            <p:custDataLst>
              <p:tags r:id="rId19"/>
            </p:custDataLst>
          </p:nvPr>
        </p:nvSpPr>
        <p:spPr bwMode="auto">
          <a:xfrm>
            <a:off x="5592445" y="4120515"/>
            <a:ext cx="1738630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Point Tracking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6215" y="4076700"/>
            <a:ext cx="3619500" cy="5175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r="79601" b="42383"/>
          <a:stretch>
            <a:fillRect/>
          </a:stretch>
        </p:blipFill>
        <p:spPr>
          <a:xfrm>
            <a:off x="5477510" y="5136515"/>
            <a:ext cx="1172845" cy="1267460"/>
          </a:xfrm>
          <a:prstGeom prst="rect">
            <a:avLst/>
          </a:prstGeom>
        </p:spPr>
      </p:pic>
      <p:sp>
        <p:nvSpPr>
          <p:cNvPr id="21" name="矩形 11"/>
          <p:cNvSpPr/>
          <p:nvPr>
            <p:custDataLst>
              <p:tags r:id="rId24"/>
            </p:custDataLst>
          </p:nvPr>
        </p:nvSpPr>
        <p:spPr bwMode="auto">
          <a:xfrm>
            <a:off x="5477510" y="4641215"/>
            <a:ext cx="975995" cy="373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CNN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25"/>
            </p:custDataLst>
          </p:nvPr>
        </p:nvSpPr>
        <p:spPr>
          <a:xfrm>
            <a:off x="6156325" y="5247640"/>
            <a:ext cx="436880" cy="23685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11"/>
          <p:cNvSpPr/>
          <p:nvPr>
            <p:custDataLst>
              <p:tags r:id="rId26"/>
            </p:custDataLst>
          </p:nvPr>
        </p:nvSpPr>
        <p:spPr bwMode="auto">
          <a:xfrm>
            <a:off x="7177405" y="4636770"/>
            <a:ext cx="975995" cy="373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Generator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37375" y="5052695"/>
            <a:ext cx="1456055" cy="155384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3430" y="5052695"/>
            <a:ext cx="3435985" cy="1470025"/>
          </a:xfrm>
          <a:prstGeom prst="rect">
            <a:avLst/>
          </a:prstGeom>
        </p:spPr>
      </p:pic>
      <p:sp>
        <p:nvSpPr>
          <p:cNvPr id="28" name="矩形 11"/>
          <p:cNvSpPr/>
          <p:nvPr>
            <p:custDataLst>
              <p:tags r:id="rId31"/>
            </p:custDataLst>
          </p:nvPr>
        </p:nvSpPr>
        <p:spPr bwMode="auto">
          <a:xfrm>
            <a:off x="9203690" y="4636770"/>
            <a:ext cx="1815465" cy="3733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Training Parameter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custDataLst>
      <p:tags r:id="rId3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Methodology: ChatGPT + Stable Diffusion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矩形: 圆角 94"/>
          <p:cNvSpPr/>
          <p:nvPr>
            <p:custDataLst>
              <p:tags r:id="rId1"/>
            </p:custDataLst>
          </p:nvPr>
        </p:nvSpPr>
        <p:spPr>
          <a:xfrm>
            <a:off x="554990" y="1140460"/>
            <a:ext cx="5147945" cy="539496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1"/>
          <p:cNvSpPr/>
          <p:nvPr>
            <p:custDataLst>
              <p:tags r:id="rId2"/>
            </p:custDataLst>
          </p:nvPr>
        </p:nvSpPr>
        <p:spPr bwMode="auto">
          <a:xfrm>
            <a:off x="2595880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Prompt 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矩形 11"/>
          <p:cNvSpPr/>
          <p:nvPr>
            <p:custDataLst>
              <p:tags r:id="rId3"/>
            </p:custDataLst>
          </p:nvPr>
        </p:nvSpPr>
        <p:spPr bwMode="auto">
          <a:xfrm>
            <a:off x="850900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Keyword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6" name="矩形 11"/>
          <p:cNvSpPr/>
          <p:nvPr>
            <p:custDataLst>
              <p:tags r:id="rId4"/>
            </p:custDataLst>
          </p:nvPr>
        </p:nvSpPr>
        <p:spPr bwMode="auto">
          <a:xfrm>
            <a:off x="4340860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Image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" name="右箭头 6"/>
          <p:cNvSpPr/>
          <p:nvPr>
            <p:custDataLst>
              <p:tags r:id="rId5"/>
            </p:custDataLst>
          </p:nvPr>
        </p:nvSpPr>
        <p:spPr>
          <a:xfrm rot="10800000" flipH="1">
            <a:off x="2063750" y="13862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>
            <p:custDataLst>
              <p:tags r:id="rId6"/>
            </p:custDataLst>
          </p:nvPr>
        </p:nvSpPr>
        <p:spPr>
          <a:xfrm rot="10800000" flipH="1">
            <a:off x="3808730" y="13862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60450" y="1756410"/>
            <a:ext cx="3961765" cy="1094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t="13156"/>
          <a:stretch>
            <a:fillRect/>
          </a:stretch>
        </p:blipFill>
        <p:spPr>
          <a:xfrm>
            <a:off x="1510665" y="2776855"/>
            <a:ext cx="3390900" cy="3764280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706245" y="2802890"/>
            <a:ext cx="2276475" cy="3943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12"/>
            </p:custDataLst>
          </p:nvPr>
        </p:nvSpPr>
        <p:spPr>
          <a:xfrm rot="12240000" flipH="1">
            <a:off x="1177925" y="2823845"/>
            <a:ext cx="42481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: 圆角 94"/>
          <p:cNvSpPr/>
          <p:nvPr>
            <p:custDataLst>
              <p:tags r:id="rId13"/>
            </p:custDataLst>
          </p:nvPr>
        </p:nvSpPr>
        <p:spPr>
          <a:xfrm>
            <a:off x="6028055" y="1153795"/>
            <a:ext cx="5619115" cy="311785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1"/>
          <p:cNvSpPr/>
          <p:nvPr>
            <p:custDataLst>
              <p:tags r:id="rId14"/>
            </p:custDataLst>
          </p:nvPr>
        </p:nvSpPr>
        <p:spPr bwMode="auto">
          <a:xfrm>
            <a:off x="8386445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Prompt 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8" name="矩形 11"/>
          <p:cNvSpPr/>
          <p:nvPr>
            <p:custDataLst>
              <p:tags r:id="rId15"/>
            </p:custDataLst>
          </p:nvPr>
        </p:nvSpPr>
        <p:spPr bwMode="auto">
          <a:xfrm>
            <a:off x="6551930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Image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9" name="右箭头 18"/>
          <p:cNvSpPr/>
          <p:nvPr>
            <p:custDataLst>
              <p:tags r:id="rId16"/>
            </p:custDataLst>
          </p:nvPr>
        </p:nvSpPr>
        <p:spPr>
          <a:xfrm rot="10800000" flipH="1">
            <a:off x="7764780" y="13862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1"/>
          <p:cNvSpPr/>
          <p:nvPr>
            <p:custDataLst>
              <p:tags r:id="rId17"/>
            </p:custDataLst>
          </p:nvPr>
        </p:nvSpPr>
        <p:spPr bwMode="auto">
          <a:xfrm>
            <a:off x="10220960" y="131699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Suggestion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1" name="右箭头 20"/>
          <p:cNvSpPr/>
          <p:nvPr>
            <p:custDataLst>
              <p:tags r:id="rId18"/>
            </p:custDataLst>
          </p:nvPr>
        </p:nvSpPr>
        <p:spPr>
          <a:xfrm rot="10800000" flipH="1">
            <a:off x="9688830" y="1386205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69100" y="1756410"/>
            <a:ext cx="4219575" cy="2563495"/>
          </a:xfrm>
          <a:prstGeom prst="rect">
            <a:avLst/>
          </a:prstGeom>
        </p:spPr>
      </p:pic>
      <p:pic>
        <p:nvPicPr>
          <p:cNvPr id="23" name="图片 22" descr="yifan_test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55385" y="4390390"/>
            <a:ext cx="1025525" cy="1823085"/>
          </a:xfrm>
          <a:prstGeom prst="rect">
            <a:avLst/>
          </a:prstGeom>
        </p:spPr>
      </p:pic>
      <p:sp>
        <p:nvSpPr>
          <p:cNvPr id="24" name="矩形 11"/>
          <p:cNvSpPr/>
          <p:nvPr>
            <p:custDataLst>
              <p:tags r:id="rId22"/>
            </p:custDataLst>
          </p:nvPr>
        </p:nvSpPr>
        <p:spPr bwMode="auto">
          <a:xfrm>
            <a:off x="6295390" y="6332220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Original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5" name="图片 24" descr="yifan_test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33435" y="4390390"/>
            <a:ext cx="1032510" cy="1837690"/>
          </a:xfrm>
          <a:prstGeom prst="rect">
            <a:avLst/>
          </a:prstGeom>
        </p:spPr>
      </p:pic>
      <p:sp>
        <p:nvSpPr>
          <p:cNvPr id="26" name="矩形 11"/>
          <p:cNvSpPr/>
          <p:nvPr>
            <p:custDataLst>
              <p:tags r:id="rId24"/>
            </p:custDataLst>
          </p:nvPr>
        </p:nvSpPr>
        <p:spPr bwMode="auto">
          <a:xfrm>
            <a:off x="8480425" y="6346825"/>
            <a:ext cx="985520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Makeup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10510520" y="4372610"/>
            <a:ext cx="1012825" cy="1835150"/>
          </a:xfrm>
          <a:prstGeom prst="rect">
            <a:avLst/>
          </a:prstGeom>
        </p:spPr>
      </p:pic>
      <p:sp>
        <p:nvSpPr>
          <p:cNvPr id="29" name="矩形 11"/>
          <p:cNvSpPr/>
          <p:nvPr>
            <p:custDataLst>
              <p:tags r:id="rId27"/>
            </p:custDataLst>
          </p:nvPr>
        </p:nvSpPr>
        <p:spPr bwMode="auto">
          <a:xfrm>
            <a:off x="10528935" y="6326505"/>
            <a:ext cx="1054735" cy="43815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Background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右箭头 29"/>
          <p:cNvSpPr/>
          <p:nvPr>
            <p:custDataLst>
              <p:tags r:id="rId28"/>
            </p:custDataLst>
          </p:nvPr>
        </p:nvSpPr>
        <p:spPr>
          <a:xfrm rot="10800000" flipH="1">
            <a:off x="7621905" y="5245100"/>
            <a:ext cx="47117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右箭头 34"/>
          <p:cNvSpPr/>
          <p:nvPr>
            <p:custDataLst>
              <p:tags r:id="rId29"/>
            </p:custDataLst>
          </p:nvPr>
        </p:nvSpPr>
        <p:spPr>
          <a:xfrm rot="10800000" flipH="1">
            <a:off x="9806305" y="5245100"/>
            <a:ext cx="47117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s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352926" y="434706"/>
            <a:ext cx="11564086" cy="563514"/>
            <a:chOff x="556" y="665"/>
            <a:chExt cx="18211" cy="887"/>
          </a:xfrm>
        </p:grpSpPr>
        <p:cxnSp>
          <p:nvCxnSpPr>
            <p:cNvPr id="31" name="直接连接符 11"/>
            <p:cNvCxnSpPr/>
            <p:nvPr userDrawn="1"/>
          </p:nvCxnSpPr>
          <p:spPr>
            <a:xfrm>
              <a:off x="628" y="1552"/>
              <a:ext cx="18139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标题 24"/>
            <p:cNvSpPr>
              <a:spLocks noGrp="1"/>
            </p:cNvSpPr>
            <p:nvPr/>
          </p:nvSpPr>
          <p:spPr>
            <a:xfrm>
              <a:off x="1040" y="807"/>
              <a:ext cx="16560" cy="60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>
                <a:defRPr sz="1600">
                  <a:latin typeface="+mn-lt"/>
                </a:defRPr>
              </a:lvl1pPr>
            </a:lstStyle>
            <a:p>
              <a:r>
                <a:rPr lang="en-US" altLang="zh-CN" sz="2400" b="1" dirty="0">
                  <a:latin typeface="Arial Bold" panose="020B0604020202090204" charset="0"/>
                  <a:cs typeface="Arial Bold" panose="020B0604020202090204" charset="0"/>
                  <a:sym typeface="+mn-ea"/>
                </a:rPr>
                <a:t>Stable Diffusion Principle</a:t>
              </a:r>
              <a:endParaRPr lang="en-US" altLang="zh-CN" sz="2400" b="1" dirty="0">
                <a:latin typeface="Arial Bold" panose="020B0604020202090204" charset="0"/>
                <a:cs typeface="Arial Bold" panose="020B0604020202090204" charset="0"/>
                <a:sym typeface="+mn-ea"/>
              </a:endParaRPr>
            </a:p>
          </p:txBody>
        </p:sp>
        <p:sp>
          <p:nvSpPr>
            <p:cNvPr id="38" name="矩形 3"/>
            <p:cNvSpPr/>
            <p:nvPr userDrawn="1"/>
          </p:nvSpPr>
          <p:spPr>
            <a:xfrm>
              <a:off x="556" y="665"/>
              <a:ext cx="72" cy="5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"/>
            <p:cNvSpPr/>
            <p:nvPr userDrawn="1"/>
          </p:nvSpPr>
          <p:spPr>
            <a:xfrm>
              <a:off x="556" y="665"/>
              <a:ext cx="318" cy="88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55625" y="3432175"/>
            <a:ext cx="6550025" cy="32626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7415" y="1227455"/>
            <a:ext cx="3348355" cy="20535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3" name="图片 22" descr="yifan_test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95045" y="1227455"/>
            <a:ext cx="850265" cy="1512570"/>
          </a:xfrm>
          <a:prstGeom prst="rect">
            <a:avLst/>
          </a:prstGeom>
        </p:spPr>
      </p:pic>
      <p:sp>
        <p:nvSpPr>
          <p:cNvPr id="24" name="矩形 11"/>
          <p:cNvSpPr/>
          <p:nvPr>
            <p:custDataLst>
              <p:tags r:id="rId5"/>
            </p:custDataLst>
          </p:nvPr>
        </p:nvSpPr>
        <p:spPr bwMode="auto">
          <a:xfrm>
            <a:off x="927735" y="2939415"/>
            <a:ext cx="985520" cy="3098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Input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3" name="图片 2" descr="yifan_test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07075" y="1227455"/>
            <a:ext cx="850265" cy="1512570"/>
          </a:xfrm>
          <a:prstGeom prst="rect">
            <a:avLst/>
          </a:prstGeom>
        </p:spPr>
      </p:pic>
      <p:sp>
        <p:nvSpPr>
          <p:cNvPr id="16" name="矩形 11"/>
          <p:cNvSpPr/>
          <p:nvPr>
            <p:custDataLst>
              <p:tags r:id="rId7"/>
            </p:custDataLst>
          </p:nvPr>
        </p:nvSpPr>
        <p:spPr bwMode="auto">
          <a:xfrm>
            <a:off x="3121025" y="1141730"/>
            <a:ext cx="1216660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U-Net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" name="矩形 11"/>
          <p:cNvSpPr/>
          <p:nvPr>
            <p:custDataLst>
              <p:tags r:id="rId8"/>
            </p:custDataLst>
          </p:nvPr>
        </p:nvSpPr>
        <p:spPr bwMode="auto">
          <a:xfrm>
            <a:off x="5739130" y="2943860"/>
            <a:ext cx="985520" cy="30988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Output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" name="矩形: 圆角 94"/>
          <p:cNvSpPr/>
          <p:nvPr>
            <p:custDataLst>
              <p:tags r:id="rId9"/>
            </p:custDataLst>
          </p:nvPr>
        </p:nvSpPr>
        <p:spPr>
          <a:xfrm>
            <a:off x="660400" y="1052830"/>
            <a:ext cx="6276340" cy="228346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右箭头 18"/>
          <p:cNvSpPr/>
          <p:nvPr>
            <p:custDataLst>
              <p:tags r:id="rId10"/>
            </p:custDataLst>
          </p:nvPr>
        </p:nvSpPr>
        <p:spPr>
          <a:xfrm rot="10800000" flipH="1">
            <a:off x="2057400" y="210439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右箭头 5"/>
          <p:cNvSpPr/>
          <p:nvPr>
            <p:custDataLst>
              <p:tags r:id="rId11"/>
            </p:custDataLst>
          </p:nvPr>
        </p:nvSpPr>
        <p:spPr>
          <a:xfrm rot="10800000" flipH="1">
            <a:off x="5112385" y="2104390"/>
            <a:ext cx="3048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右箭头 6"/>
          <p:cNvSpPr/>
          <p:nvPr>
            <p:custDataLst>
              <p:tags r:id="rId12"/>
            </p:custDataLst>
          </p:nvPr>
        </p:nvSpPr>
        <p:spPr>
          <a:xfrm rot="9300000" flipH="1">
            <a:off x="1424305" y="3223260"/>
            <a:ext cx="838200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00595" y="3522345"/>
            <a:ext cx="2350135" cy="3038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: 圆角 94"/>
          <p:cNvSpPr/>
          <p:nvPr>
            <p:custDataLst>
              <p:tags r:id="rId14"/>
            </p:custDataLst>
          </p:nvPr>
        </p:nvSpPr>
        <p:spPr>
          <a:xfrm>
            <a:off x="7172960" y="3522345"/>
            <a:ext cx="2573655" cy="303911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11"/>
          <p:cNvSpPr/>
          <p:nvPr>
            <p:custDataLst>
              <p:tags r:id="rId15"/>
            </p:custDataLst>
          </p:nvPr>
        </p:nvSpPr>
        <p:spPr bwMode="auto">
          <a:xfrm>
            <a:off x="7300595" y="3686175"/>
            <a:ext cx="1216660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Transformer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右箭头 9"/>
          <p:cNvSpPr/>
          <p:nvPr>
            <p:custDataLst>
              <p:tags r:id="rId16"/>
            </p:custDataLst>
          </p:nvPr>
        </p:nvSpPr>
        <p:spPr>
          <a:xfrm rot="10800000">
            <a:off x="6812915" y="5156200"/>
            <a:ext cx="60134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4" name="图片 103"/>
          <p:cNvPicPr/>
          <p:nvPr/>
        </p:nvPicPr>
        <p:blipFill>
          <a:blip r:embed="rId1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90740" y="1471930"/>
            <a:ext cx="3321050" cy="17767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: 圆角 94"/>
          <p:cNvSpPr/>
          <p:nvPr>
            <p:custDataLst>
              <p:tags r:id="rId18"/>
            </p:custDataLst>
          </p:nvPr>
        </p:nvSpPr>
        <p:spPr>
          <a:xfrm>
            <a:off x="7081520" y="1073785"/>
            <a:ext cx="4843145" cy="2283460"/>
          </a:xfrm>
          <a:prstGeom prst="roundRect">
            <a:avLst>
              <a:gd name="adj" fmla="val 0"/>
            </a:avLst>
          </a:prstGeom>
          <a:noFill/>
          <a:ln w="28575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>
            <p:custDataLst>
              <p:tags r:id="rId19"/>
            </p:custDataLst>
          </p:nvPr>
        </p:nvSpPr>
        <p:spPr bwMode="auto">
          <a:xfrm>
            <a:off x="7235190" y="1156335"/>
            <a:ext cx="1452245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Latent Space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3" name="矩形 11"/>
          <p:cNvSpPr/>
          <p:nvPr>
            <p:custDataLst>
              <p:tags r:id="rId20"/>
            </p:custDataLst>
          </p:nvPr>
        </p:nvSpPr>
        <p:spPr bwMode="auto">
          <a:xfrm>
            <a:off x="10619105" y="1651000"/>
            <a:ext cx="1151255" cy="6324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Perceptual Compression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4" name="矩形 11"/>
          <p:cNvSpPr/>
          <p:nvPr>
            <p:custDataLst>
              <p:tags r:id="rId21"/>
            </p:custDataLst>
          </p:nvPr>
        </p:nvSpPr>
        <p:spPr bwMode="auto">
          <a:xfrm>
            <a:off x="10619105" y="2506345"/>
            <a:ext cx="1151255" cy="6324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Semantic Compression</a:t>
            </a:r>
            <a:endParaRPr lang="en-US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" name="右箭头 14"/>
          <p:cNvSpPr/>
          <p:nvPr>
            <p:custDataLst>
              <p:tags r:id="rId22"/>
            </p:custDataLst>
          </p:nvPr>
        </p:nvSpPr>
        <p:spPr>
          <a:xfrm rot="10020000">
            <a:off x="5671820" y="3278505"/>
            <a:ext cx="1562735" cy="299720"/>
          </a:xfrm>
          <a:prstGeom prst="rightArrow">
            <a:avLst/>
          </a:prstGeom>
          <a:solidFill>
            <a:srgbClr val="B2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10224135" y="4062095"/>
            <a:ext cx="1377950" cy="2686685"/>
          </a:xfrm>
          <a:prstGeom prst="rect">
            <a:avLst/>
          </a:prstGeom>
        </p:spPr>
      </p:pic>
      <p:sp>
        <p:nvSpPr>
          <p:cNvPr id="18" name="矩形 11"/>
          <p:cNvSpPr/>
          <p:nvPr>
            <p:custDataLst>
              <p:tags r:id="rId25"/>
            </p:custDataLst>
          </p:nvPr>
        </p:nvSpPr>
        <p:spPr bwMode="auto">
          <a:xfrm>
            <a:off x="10224135" y="3501390"/>
            <a:ext cx="1216660" cy="416560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36000" bIns="0" numCol="1" rtlCol="0" anchor="ctr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Component</a:t>
            </a:r>
            <a:endParaRPr lang="en-US" sz="1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</p:spTree>
    <p:custDataLst>
      <p:tags r:id="rId2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ISLIDE.ICON" val="#407207;#405327;#405352;#407171;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ISLIDE.ICON" val="#407207;#405327;#405352;#407171;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ISLIDE.ICON" val="#407207;#405327;#405352;#407171;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ISLIDE.ICON" val="#407207;#405327;#405352;#407171;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ISLIDE.ICON" val="#407207;#405327;#405352;#407171;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ISLIDE.ICON" val="#407207;#405327;#405352;#407171;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18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4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5.xml><?xml version="1.0" encoding="utf-8"?>
<p:tagLst xmlns:p="http://schemas.openxmlformats.org/presentationml/2006/main">
  <p:tag name="KSO_WM_UNIT_ISCONTENTSTITLE" val="0"/>
  <p:tag name="KSO_WM_UNIT_NOCLEAR" val="0"/>
  <p:tag name="KSO_WM_UNIT_BIND_DECORATION_IDS" val="diagram160108_3*m_i*1_2;diagram160108_3*m_i*1_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160108_3*m_h_i*1_1_3"/>
  <p:tag name="KSO_WM_TEMPLATE_CATEGORY" val="diagram"/>
  <p:tag name="KSO_WM_TEMPLATE_INDEX" val="160108"/>
  <p:tag name="KSO_WM_UNIT_LAYERLEVEL" val="1_1_1"/>
  <p:tag name="KSO_WM_TAG_VERSION" val="1.0"/>
  <p:tag name="KSO_WM_BEAUTIFY_FLAG" val="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ISLIDE.ICON" val="#407207;#405327;#405352;#407171;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ISLIDE.ICON" val="#407207;#405327;#405352;#407171;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ISLIDE.ICON" val="#407207;#405327;#405352;#407171;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ISLIDE.ICON" val="#407207;#405327;#405352;#407171;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ISLIDE.ICON" val="#407207;#405327;#405352;#407171;"/>
</p:tagLst>
</file>

<file path=ppt/theme/theme1.xml><?xml version="1.0" encoding="utf-8"?>
<a:theme xmlns:a="http://schemas.openxmlformats.org/drawingml/2006/main" name="主题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245A7"/>
      </a:accent1>
      <a:accent2>
        <a:srgbClr val="D86526"/>
      </a:accent2>
      <a:accent3>
        <a:srgbClr val="B3201B"/>
      </a:accent3>
      <a:accent4>
        <a:srgbClr val="4C5274"/>
      </a:accent4>
      <a:accent5>
        <a:srgbClr val="714935"/>
      </a:accent5>
      <a:accent6>
        <a:srgbClr val="742C2A"/>
      </a:accent6>
      <a:hlink>
        <a:srgbClr val="0563C1"/>
      </a:hlink>
      <a:folHlink>
        <a:srgbClr val="954F72"/>
      </a:folHlink>
    </a:clrScheme>
    <a:fontScheme name="主题标准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Jiran</Template>
  <TotalTime>0</TotalTime>
  <Words>3237</Words>
  <Application>WPS Writer</Application>
  <PresentationFormat>Widescreen</PresentationFormat>
  <Paragraphs>333</Paragraphs>
  <Slides>12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30" baseType="lpstr">
      <vt:lpstr>Arial</vt:lpstr>
      <vt:lpstr>SimSun</vt:lpstr>
      <vt:lpstr>Wingdings</vt:lpstr>
      <vt:lpstr>Arial Bold Italic</vt:lpstr>
      <vt:lpstr>Arial Bold</vt:lpstr>
      <vt:lpstr>微软雅黑</vt:lpstr>
      <vt:lpstr>Microsoft YaHei UI</vt:lpstr>
      <vt:lpstr>苹方-简</vt:lpstr>
      <vt:lpstr>Calibri</vt:lpstr>
      <vt:lpstr>汉仪旗黑</vt:lpstr>
      <vt:lpstr>Merriweather</vt:lpstr>
      <vt:lpstr>Arial Unicode MS</vt:lpstr>
      <vt:lpstr>等线</vt:lpstr>
      <vt:lpstr>Helvetica Neue</vt:lpstr>
      <vt:lpstr>Thonburi</vt:lpstr>
      <vt:lpstr>宋体-简</vt:lpstr>
      <vt:lpstr>微软雅黑</vt:lpstr>
      <vt:lpstr>主题1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iSlide PowerPoint  Standard Template</dc:title>
  <dc:creator>Jiran</dc:creator>
  <cp:lastModifiedBy>elonchen</cp:lastModifiedBy>
  <cp:revision>1120</cp:revision>
  <cp:lastPrinted>2023-07-14T01:56:08Z</cp:lastPrinted>
  <dcterms:created xsi:type="dcterms:W3CDTF">2023-07-14T01:56:08Z</dcterms:created>
  <dcterms:modified xsi:type="dcterms:W3CDTF">2023-07-14T01:56:08Z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c3fee8aa-4d29-4609-9677-1a248e9440b6</vt:lpwstr>
  </property>
  <property fmtid="{D5CDD505-2E9C-101B-9397-08002B2CF9AE}" pid="3" name="KSOProductBuildVer">
    <vt:lpwstr>1033-3.1.4.5932</vt:lpwstr>
  </property>
  <property fmtid="{D5CDD505-2E9C-101B-9397-08002B2CF9AE}" pid="4" name="ICV">
    <vt:lpwstr>E235E2CF38A045839C72886C0C052CF0</vt:lpwstr>
  </property>
</Properties>
</file>